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56" r:id="rId3"/>
    <p:sldId id="257" r:id="rId4"/>
    <p:sldId id="285" r:id="rId5"/>
    <p:sldId id="258" r:id="rId6"/>
    <p:sldId id="263" r:id="rId7"/>
    <p:sldId id="259" r:id="rId8"/>
    <p:sldId id="260" r:id="rId9"/>
    <p:sldId id="266" r:id="rId10"/>
    <p:sldId id="261" r:id="rId11"/>
    <p:sldId id="279" r:id="rId12"/>
    <p:sldId id="267" r:id="rId13"/>
    <p:sldId id="287" r:id="rId14"/>
    <p:sldId id="277" r:id="rId15"/>
    <p:sldId id="272" r:id="rId16"/>
    <p:sldId id="268" r:id="rId17"/>
    <p:sldId id="280" r:id="rId18"/>
    <p:sldId id="283" r:id="rId19"/>
    <p:sldId id="282" r:id="rId20"/>
    <p:sldId id="264" r:id="rId21"/>
    <p:sldId id="286" r:id="rId22"/>
    <p:sldId id="284" r:id="rId23"/>
    <p:sldId id="274" r:id="rId24"/>
    <p:sldId id="269" r:id="rId25"/>
    <p:sldId id="273" r:id="rId26"/>
    <p:sldId id="270" r:id="rId27"/>
    <p:sldId id="271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690" autoAdjust="0"/>
    <p:restoredTop sz="94624"/>
  </p:normalViewPr>
  <p:slideViewPr>
    <p:cSldViewPr>
      <p:cViewPr varScale="1">
        <p:scale>
          <a:sx n="106" d="100"/>
          <a:sy n="106" d="100"/>
        </p:scale>
        <p:origin x="1168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DD71137-5D0B-4503-B677-1700093B0EC0}" type="datetimeFigureOut">
              <a:rPr lang="en-US"/>
              <a:pPr>
                <a:defRPr/>
              </a:pPr>
              <a:t>9/26/22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383345E-D24D-4735-9F04-291C7198EB4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68643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r-Latn-CS"/>
              <a:t>Сарториус</a:t>
            </a:r>
            <a:endParaRPr lang="en-GB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34C1EA0-B524-4A59-ADB4-B8BA8A4A3D82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4343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sr-Latn-CS"/>
              <a:t>Сарториус</a:t>
            </a:r>
            <a:endParaRPr lang="en-GB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797912D-396A-4F3F-9B7A-A3B175879FD4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520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Garamond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AB19E-5794-464C-8761-ED7532414801}" type="datetimeFigureOut">
              <a:rPr lang="en-US"/>
              <a:pPr>
                <a:defRPr/>
              </a:pPr>
              <a:t>9/26/22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CA7F5-7C07-4DCA-B64A-BE89578372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FEF3D-ADB2-48BD-BCC9-3F4CE8D0A58E}" type="datetimeFigureOut">
              <a:rPr lang="en-US"/>
              <a:pPr>
                <a:defRPr/>
              </a:pPr>
              <a:t>9/26/22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3A586-F937-4CAD-97AE-6A3F0CF75F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B49DD-DA2E-406A-A016-887D599290D8}" type="datetimeFigureOut">
              <a:rPr lang="en-US"/>
              <a:pPr>
                <a:defRPr/>
              </a:pPr>
              <a:t>9/26/22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8501E-6D81-446D-B960-1E43041440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D2986-B842-4648-A78D-98888E652833}" type="datetimeFigureOut">
              <a:rPr lang="en-GB"/>
              <a:pPr>
                <a:defRPr/>
              </a:pPr>
              <a:t>26/09/2022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4FA4C6-E7F7-4FD4-BA26-56AF914699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C00000"/>
              </a:buClr>
              <a:buFont typeface="Wingdings" pitchFamily="2" charset="2"/>
              <a:buChar char="Ø"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58B93-1E06-44E6-8D4F-AE2E05F8877F}" type="datetimeFigureOut">
              <a:rPr lang="en-GB"/>
              <a:pPr>
                <a:defRPr/>
              </a:pPr>
              <a:t>26/09/2022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A0F4D-3E1C-4EF1-88C9-4CB4ACCFC41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06628-EDB1-4C17-9720-5FD985F48709}" type="datetimeFigureOut">
              <a:rPr lang="en-GB"/>
              <a:pPr>
                <a:defRPr/>
              </a:pPr>
              <a:t>26/09/2022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2BF03-6F4C-4BF1-AFC2-41BEB92DA74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60A4B-4A07-46A5-B084-1C6C52A6EB4A}" type="datetimeFigureOut">
              <a:rPr lang="en-GB"/>
              <a:pPr>
                <a:defRPr/>
              </a:pPr>
              <a:t>26/09/2022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FA282-A600-4416-AFBB-15054570C0D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AF36D-398B-45D9-AB29-DAC71407E7AC}" type="datetimeFigureOut">
              <a:rPr lang="en-GB"/>
              <a:pPr>
                <a:defRPr/>
              </a:pPr>
              <a:t>26/09/2022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2E669-806A-4128-A5B0-B3AFF560AA9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8FD6A-9C4E-45AD-A068-DAE31C459EFF}" type="datetimeFigureOut">
              <a:rPr lang="en-GB"/>
              <a:pPr>
                <a:defRPr/>
              </a:pPr>
              <a:t>26/09/2022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106DF-5D07-4B3E-9EC0-EB3845D1C5C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ADD9A-A470-4455-A851-C4E22D17F6B8}" type="datetimeFigureOut">
              <a:rPr lang="en-GB"/>
              <a:pPr>
                <a:defRPr/>
              </a:pPr>
              <a:t>26/09/2022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0B49E-919A-450A-8F88-EE9A1D50879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4AEDC-F5FD-46E8-8EFD-0BE95D3061DA}" type="datetimeFigureOut">
              <a:rPr lang="en-GB"/>
              <a:pPr>
                <a:defRPr/>
              </a:pPr>
              <a:t>26/09/2022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EEF5A-72B4-4B46-8FB0-26F9189DA7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Garamond" pitchFamily="18" charset="0"/>
              </a:defRPr>
            </a:lvl1pPr>
            <a:lvl2pPr>
              <a:defRPr>
                <a:latin typeface="Garamond" pitchFamily="18" charset="0"/>
              </a:defRPr>
            </a:lvl2pPr>
            <a:lvl3pPr>
              <a:defRPr>
                <a:latin typeface="Garamond" pitchFamily="18" charset="0"/>
              </a:defRPr>
            </a:lvl3pPr>
            <a:lvl4pPr>
              <a:defRPr>
                <a:latin typeface="Garamond" pitchFamily="18" charset="0"/>
              </a:defRPr>
            </a:lvl4pPr>
            <a:lvl5pPr>
              <a:defRPr>
                <a:latin typeface="Garamond" pitchFamily="18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49BA01-29AE-4BFB-B63C-9C7295425845}" type="datetimeFigureOut">
              <a:rPr lang="en-US"/>
              <a:pPr>
                <a:defRPr/>
              </a:pPr>
              <a:t>9/26/22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EE44EF-F34C-461B-B941-EC87895856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44E11-58F3-43EC-A475-E719F105EA07}" type="datetimeFigureOut">
              <a:rPr lang="en-GB"/>
              <a:pPr>
                <a:defRPr/>
              </a:pPr>
              <a:t>26/09/2022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6ACA9-F3D7-4C5D-AAD7-B3A15166665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5CC78-9079-4EE0-A947-A854B4A3481F}" type="datetimeFigureOut">
              <a:rPr lang="en-GB"/>
              <a:pPr>
                <a:defRPr/>
              </a:pPr>
              <a:t>26/09/2022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33F5B-2D1F-4E7D-A0B3-B1DF423C96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C5AB3-A1A2-4B62-8C76-82F6DEE90ABE}" type="datetimeFigureOut">
              <a:rPr lang="en-GB"/>
              <a:pPr>
                <a:defRPr/>
              </a:pPr>
              <a:t>26/09/2022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14A87-CC6F-459F-A813-03B56AB793D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2CC1D-9E64-407C-960C-7D15FF50545F}" type="datetimeFigureOut">
              <a:rPr lang="en-US"/>
              <a:pPr>
                <a:defRPr/>
              </a:pPr>
              <a:t>9/26/22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291AE-FFFA-43E3-BF64-400F85E802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Rectángulo"/>
          <p:cNvSpPr/>
          <p:nvPr userDrawn="1"/>
        </p:nvSpPr>
        <p:spPr>
          <a:xfrm>
            <a:off x="0" y="0"/>
            <a:ext cx="9144000" cy="17922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11" name="10 Marcador de texto"/>
          <p:cNvSpPr>
            <a:spLocks noGrp="1"/>
          </p:cNvSpPr>
          <p:nvPr>
            <p:ph type="body" sz="quarter" idx="10"/>
          </p:nvPr>
        </p:nvSpPr>
        <p:spPr>
          <a:xfrm>
            <a:off x="1176338" y="2648857"/>
            <a:ext cx="6711950" cy="2626406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defRPr sz="2800" b="1"/>
            </a:lvl1pPr>
            <a:lvl2pPr algn="ctr">
              <a:defRPr b="1"/>
            </a:lvl2pPr>
            <a:lvl3pPr algn="ctr">
              <a:defRPr b="1"/>
            </a:lvl3pPr>
            <a:lvl4pPr algn="ctr">
              <a:defRPr b="1"/>
            </a:lvl4pPr>
            <a:lvl5pPr algn="ctr">
              <a:defRPr b="1"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157D2-4FDB-469E-AF93-C428453C22AD}" type="datetimeFigureOut">
              <a:rPr lang="en-US"/>
              <a:pPr>
                <a:defRPr/>
              </a:pPr>
              <a:t>9/26/22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24EF07-01E0-4BE2-90B3-88BFCA6DE5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5A434D-0A4E-465E-9A82-C47AE6404A9C}" type="datetimeFigureOut">
              <a:rPr lang="en-US"/>
              <a:pPr>
                <a:defRPr/>
              </a:pPr>
              <a:t>9/26/22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B6E27-51C9-47EE-9F56-957EF5E56F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A2624-4DF1-4386-9B26-CF65509A7D74}" type="datetimeFigureOut">
              <a:rPr lang="en-US"/>
              <a:pPr>
                <a:defRPr/>
              </a:pPr>
              <a:t>9/26/22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BEEB0-7F9C-4BC6-9E84-6A76AC77C4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CA905-310D-4302-BE27-171C6BCA8AC3}" type="datetimeFigureOut">
              <a:rPr lang="en-US"/>
              <a:pPr>
                <a:defRPr/>
              </a:pPr>
              <a:t>9/26/22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E9086-B9B5-4E30-8592-C55FE542ED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8BDAD-F4B7-452E-8EA7-A58D8D8FCA81}" type="datetimeFigureOut">
              <a:rPr lang="en-US"/>
              <a:pPr>
                <a:defRPr/>
              </a:pPr>
              <a:t>9/26/22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6F3A40-4794-4635-A52B-9DAF6437C4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8B61C-309D-495F-9D14-99737F0FA2B7}" type="datetimeFigureOut">
              <a:rPr lang="en-US"/>
              <a:pPr>
                <a:defRPr/>
              </a:pPr>
              <a:t>9/26/22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E1FBE-EE7A-4D3B-A2A1-FA797AB59B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BE04E2-15FD-44DD-8A72-57012178E968}" type="datetimeFigureOut">
              <a:rPr lang="en-US"/>
              <a:pPr>
                <a:defRPr/>
              </a:pPr>
              <a:t>9/26/22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4447E-49AD-4D19-B709-AC4BCE14CC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1BA71DA-37DE-4DD3-B5BA-4A26DA61BA3A}" type="datetimeFigureOut">
              <a:rPr lang="en-US"/>
              <a:pPr>
                <a:defRPr/>
              </a:pPr>
              <a:t>9/26/22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500698-73B3-4B02-86C9-AEBB916524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19F3A07-6E3E-4521-89E8-8B190DADE52D}" type="datetimeFigureOut">
              <a:rPr lang="en-GB"/>
              <a:pPr>
                <a:defRPr/>
              </a:pPr>
              <a:t>26/09/2022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4CCBE2D-983E-4268-B75F-779042DD6D3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2" r:id="rId12"/>
    <p:sldLayoutId id="214748385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304800" y="2133600"/>
            <a:ext cx="8534400" cy="1981200"/>
          </a:xfrm>
        </p:spPr>
        <p:txBody>
          <a:bodyPr/>
          <a:lstStyle/>
          <a:p>
            <a:pPr eaLnBrk="1" hangingPunct="1"/>
            <a:r>
              <a:rPr lang="ru-RU" sz="3800" b="1"/>
              <a:t>Историјат развоја лекова </a:t>
            </a:r>
            <a:br>
              <a:rPr lang="ru-RU" sz="3800" b="1"/>
            </a:br>
            <a:r>
              <a:rPr lang="ru-RU" sz="3800" b="1"/>
              <a:t>Различити приступи у дизајну лекова </a:t>
            </a:r>
            <a:br>
              <a:rPr lang="ru-RU" sz="3800" b="1"/>
            </a:br>
            <a:r>
              <a:rPr lang="ru-RU" sz="3800" b="1"/>
              <a:t>Нове терапијске могућности</a:t>
            </a:r>
            <a:endParaRPr lang="en-US" sz="3800" b="1"/>
          </a:p>
        </p:txBody>
      </p:sp>
      <p:sp>
        <p:nvSpPr>
          <p:cNvPr id="5123" name="Subtitle 2"/>
          <p:cNvSpPr>
            <a:spLocks noGrp="1"/>
          </p:cNvSpPr>
          <p:nvPr>
            <p:ph type="subTitle" idx="1"/>
          </p:nvPr>
        </p:nvSpPr>
        <p:spPr>
          <a:xfrm>
            <a:off x="533400" y="4114800"/>
            <a:ext cx="8153400" cy="2133600"/>
          </a:xfrm>
        </p:spPr>
        <p:txBody>
          <a:bodyPr/>
          <a:lstStyle/>
          <a:p>
            <a:pPr eaLnBrk="1" hangingPunct="1"/>
            <a:r>
              <a:rPr lang="sr-Cyrl-RS" sz="2800" b="1" dirty="0" err="1">
                <a:solidFill>
                  <a:schemeClr val="tx1"/>
                </a:solidFill>
              </a:rPr>
              <a:t>проф</a:t>
            </a:r>
            <a:r>
              <a:rPr lang="en-US" sz="2800" b="1" dirty="0">
                <a:solidFill>
                  <a:schemeClr val="tx1"/>
                </a:solidFill>
              </a:rPr>
              <a:t>. </a:t>
            </a:r>
            <a:r>
              <a:rPr lang="en-US" sz="2800" b="1" dirty="0" err="1">
                <a:solidFill>
                  <a:schemeClr val="tx1"/>
                </a:solidFill>
              </a:rPr>
              <a:t>др</a:t>
            </a:r>
            <a:r>
              <a:rPr lang="en-US" sz="2800" b="1" dirty="0">
                <a:solidFill>
                  <a:schemeClr val="tx1"/>
                </a:solidFill>
              </a:rPr>
              <a:t> </a:t>
            </a:r>
            <a:r>
              <a:rPr lang="en-US" sz="2800" b="1" dirty="0" err="1">
                <a:solidFill>
                  <a:schemeClr val="tx1"/>
                </a:solidFill>
              </a:rPr>
              <a:t>Милица</a:t>
            </a:r>
            <a:r>
              <a:rPr lang="en-US" sz="2800" b="1" dirty="0">
                <a:solidFill>
                  <a:schemeClr val="tx1"/>
                </a:solidFill>
              </a:rPr>
              <a:t> </a:t>
            </a:r>
            <a:r>
              <a:rPr lang="sr-Cyrl-RS" sz="2800" b="1" dirty="0">
                <a:solidFill>
                  <a:schemeClr val="tx1"/>
                </a:solidFill>
              </a:rPr>
              <a:t>М. </a:t>
            </a:r>
            <a:r>
              <a:rPr lang="en-US" sz="2800" b="1" dirty="0" err="1">
                <a:solidFill>
                  <a:schemeClr val="tx1"/>
                </a:solidFill>
              </a:rPr>
              <a:t>Боровчанин</a:t>
            </a:r>
            <a:endParaRPr lang="en-US" sz="2800" b="1" dirty="0">
              <a:solidFill>
                <a:schemeClr val="tx1"/>
              </a:solidFill>
            </a:endParaRPr>
          </a:p>
          <a:p>
            <a:pPr eaLnBrk="1" hangingPunct="1"/>
            <a:endParaRPr lang="sr-Latn-CS" sz="2800" b="1" dirty="0">
              <a:solidFill>
                <a:schemeClr val="tx1"/>
              </a:solidFill>
            </a:endParaRPr>
          </a:p>
          <a:p>
            <a:pPr eaLnBrk="1" hangingPunct="1"/>
            <a:r>
              <a:rPr lang="en-US" sz="2600" b="1" dirty="0">
                <a:solidFill>
                  <a:srgbClr val="C00000"/>
                </a:solidFill>
              </a:rPr>
              <a:t>ИАСФ: </a:t>
            </a:r>
            <a:r>
              <a:rPr lang="sr-Latn-CS" sz="2600" b="1" dirty="0">
                <a:solidFill>
                  <a:srgbClr val="C00000"/>
                </a:solidFill>
              </a:rPr>
              <a:t>Фармацеутска етика са историјом фармације</a:t>
            </a:r>
            <a:endParaRPr lang="en-GB" sz="2600" b="1" dirty="0">
              <a:solidFill>
                <a:srgbClr val="C00000"/>
              </a:solidFill>
            </a:endParaRPr>
          </a:p>
          <a:p>
            <a:pPr eaLnBrk="1" hangingPunct="1"/>
            <a:r>
              <a:rPr lang="sr-Latn-CS" sz="2600" b="1" dirty="0">
                <a:solidFill>
                  <a:srgbClr val="C00000"/>
                </a:solidFill>
              </a:rPr>
              <a:t>Наставна јединица: 1</a:t>
            </a:r>
            <a:r>
              <a:rPr lang="sr-Cyrl-RS" sz="2600" b="1" dirty="0">
                <a:solidFill>
                  <a:srgbClr val="C00000"/>
                </a:solidFill>
              </a:rPr>
              <a:t>1</a:t>
            </a:r>
            <a:endParaRPr lang="sr-Cyrl-BA" sz="2600" b="1" dirty="0">
              <a:solidFill>
                <a:srgbClr val="C00000"/>
              </a:solidFill>
            </a:endParaRPr>
          </a:p>
          <a:p>
            <a:pPr eaLnBrk="1" hangingPunct="1"/>
            <a:r>
              <a:rPr lang="sr-Cyrl-BA" sz="2600" b="1" dirty="0">
                <a:solidFill>
                  <a:srgbClr val="C00000"/>
                </a:solidFill>
              </a:rPr>
              <a:t>школска 2022/2023. година</a:t>
            </a:r>
          </a:p>
          <a:p>
            <a:pPr eaLnBrk="1" hangingPunct="1"/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5" name="Picture 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04800"/>
            <a:ext cx="1397000" cy="16827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</p:pic>
      <p:pic>
        <p:nvPicPr>
          <p:cNvPr id="6" name="Picture 17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685800"/>
            <a:ext cx="1595438" cy="9906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</p:pic>
    </p:spTree>
  </p:cSld>
  <p:clrMapOvr>
    <a:masterClrMapping/>
  </p:clrMapOvr>
  <p:transition advTm="4256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sr-Latn-CS" b="1">
                <a:solidFill>
                  <a:srgbClr val="000000"/>
                </a:solidFill>
              </a:rPr>
              <a:t>Етички избор терапије</a:t>
            </a:r>
            <a:br>
              <a:rPr lang="sr-Latn-CS" b="1">
                <a:solidFill>
                  <a:srgbClr val="000000"/>
                </a:solidFill>
              </a:rPr>
            </a:br>
            <a:r>
              <a:rPr lang="sr-Latn-CS" sz="3200">
                <a:solidFill>
                  <a:srgbClr val="000000"/>
                </a:solidFill>
              </a:rPr>
              <a:t>- увођење нових лекова у клиничку праксу</a:t>
            </a:r>
            <a:endParaRPr lang="en-GB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r>
              <a:rPr lang="sr-Latn-CS" sz="2600"/>
              <a:t>Унапређење здравствене заштите се обавља и увођењем нових технолошких изума (</a:t>
            </a:r>
            <a:r>
              <a:rPr lang="sr-Latn-CS" sz="2600" b="1">
                <a:solidFill>
                  <a:srgbClr val="C00000"/>
                </a:solidFill>
              </a:rPr>
              <a:t>лекова</a:t>
            </a:r>
            <a:r>
              <a:rPr lang="sr-Latn-CS" sz="2600"/>
              <a:t>, апарата, третмана...), који би морали да буду очигледно ефикаснији од пређашњих</a:t>
            </a:r>
          </a:p>
          <a:p>
            <a:r>
              <a:rPr lang="sr-Latn-CS" sz="2600" b="1">
                <a:solidFill>
                  <a:srgbClr val="C00000"/>
                </a:solidFill>
              </a:rPr>
              <a:t>Нижа цена </a:t>
            </a:r>
            <a:r>
              <a:rPr lang="sr-Latn-CS" sz="2600"/>
              <a:t>коришћених техника била би предност, </a:t>
            </a:r>
            <a:r>
              <a:rPr lang="sr-Latn-CS" sz="2600" b="1">
                <a:solidFill>
                  <a:srgbClr val="C00000"/>
                </a:solidFill>
              </a:rPr>
              <a:t>али не и неопходан услов</a:t>
            </a:r>
          </a:p>
          <a:p>
            <a:r>
              <a:rPr lang="sr-Latn-CS" sz="2600"/>
              <a:t>Многе регулаторне агенције користе можда недовољно равијене методе да би обезбедиле ваљану процену </a:t>
            </a:r>
            <a:r>
              <a:rPr lang="sr-Latn-CS" sz="2600" b="1">
                <a:solidFill>
                  <a:srgbClr val="C00000"/>
                </a:solidFill>
              </a:rPr>
              <a:t>краткорочних и дугорочних ефеката </a:t>
            </a:r>
            <a:r>
              <a:rPr lang="sr-Latn-CS" sz="2600"/>
              <a:t>увођења нових технологија у све инстанце </a:t>
            </a:r>
          </a:p>
          <a:p>
            <a:r>
              <a:rPr lang="sr-Latn-CS" sz="2600"/>
              <a:t>Напуштање претходно коришћених техника, а </a:t>
            </a:r>
            <a:r>
              <a:rPr lang="en-US" sz="2600"/>
              <a:t>могућа je </a:t>
            </a:r>
            <a:r>
              <a:rPr lang="sr-Latn-CS" sz="2600"/>
              <a:t>употреб</a:t>
            </a:r>
            <a:r>
              <a:rPr lang="en-US" sz="2600"/>
              <a:t>a</a:t>
            </a:r>
            <a:r>
              <a:rPr lang="sr-Latn-CS" sz="2600"/>
              <a:t> застарелих лекова за лечење сиромашног дела становништва</a:t>
            </a:r>
            <a:endParaRPr lang="en-GB" sz="2600"/>
          </a:p>
          <a:p>
            <a:endParaRPr lang="en-GB" sz="2600"/>
          </a:p>
        </p:txBody>
      </p:sp>
    </p:spTree>
  </p:cSld>
  <p:clrMapOvr>
    <a:masterClrMapping/>
  </p:clrMapOvr>
  <p:transition advTm="8149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Иновативност у фармацеутској индустрији</a:t>
            </a:r>
            <a:endParaRPr lang="en-GB" sz="400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600"/>
              <a:t>Иновативна фармацеутска индустрија је она која открива, развија, производи и на тржишта доноси нове лекове</a:t>
            </a:r>
          </a:p>
          <a:p>
            <a:endParaRPr lang="ru-RU" sz="2600"/>
          </a:p>
          <a:p>
            <a:r>
              <a:rPr lang="ru-RU" sz="2600"/>
              <a:t>Иновативне се од других фармацеутских компанија разликују оријентацијом на </a:t>
            </a:r>
            <a:r>
              <a:rPr lang="ru-RU" sz="2600" b="1">
                <a:solidFill>
                  <a:srgbClr val="C00000"/>
                </a:solidFill>
              </a:rPr>
              <a:t>нова открића</a:t>
            </a:r>
            <a:r>
              <a:rPr lang="ru-RU" sz="2600"/>
              <a:t> и развојне стратегије</a:t>
            </a:r>
          </a:p>
          <a:p>
            <a:endParaRPr lang="ru-RU" sz="2600"/>
          </a:p>
          <a:p>
            <a:r>
              <a:rPr lang="ru-RU" sz="2600"/>
              <a:t>Нове терапије имају импликације на животе обичних људи - могућности излечења, могуће заустављање даље прогресије болести или побољшање квалитета живота</a:t>
            </a:r>
          </a:p>
        </p:txBody>
      </p:sp>
    </p:spTree>
  </p:cSld>
  <p:clrMapOvr>
    <a:masterClrMapping/>
  </p:clrMapOvr>
  <p:transition advTm="4656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/>
          <a:lstStyle/>
          <a:p>
            <a:pPr eaLnBrk="1" hangingPunct="1"/>
            <a:r>
              <a:rPr lang="sr-Cyrl-CS"/>
              <a:t>    Трошак развоја новог лека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sr-Cyrl-BA"/>
          </a:p>
          <a:p>
            <a:pPr eaLnBrk="1" hangingPunct="1"/>
            <a:r>
              <a:rPr lang="sr-Cyrl-BA"/>
              <a:t>Процењује</a:t>
            </a:r>
            <a:r>
              <a:rPr lang="fr-CA"/>
              <a:t> </a:t>
            </a:r>
            <a:r>
              <a:rPr lang="sr-Cyrl-BA"/>
              <a:t>се</a:t>
            </a:r>
            <a:r>
              <a:rPr lang="fr-CA"/>
              <a:t> </a:t>
            </a:r>
            <a:r>
              <a:rPr lang="sr-Cyrl-BA"/>
              <a:t>да</a:t>
            </a:r>
            <a:r>
              <a:rPr lang="fr-CA"/>
              <a:t> </a:t>
            </a:r>
            <a:r>
              <a:rPr lang="sr-Cyrl-BA"/>
              <a:t>је</a:t>
            </a:r>
            <a:r>
              <a:rPr lang="fr-CA"/>
              <a:t> </a:t>
            </a:r>
            <a:r>
              <a:rPr lang="sr-Cyrl-BA"/>
              <a:t>просечно</a:t>
            </a:r>
            <a:r>
              <a:rPr lang="fr-CA"/>
              <a:t> </a:t>
            </a:r>
            <a:r>
              <a:rPr lang="sr-Cyrl-BA"/>
              <a:t>време</a:t>
            </a:r>
            <a:r>
              <a:rPr lang="fr-CA"/>
              <a:t> </a:t>
            </a:r>
            <a:r>
              <a:rPr lang="sr-Cyrl-BA"/>
              <a:t>развоја</a:t>
            </a:r>
            <a:r>
              <a:rPr lang="fr-CA"/>
              <a:t> </a:t>
            </a:r>
            <a:r>
              <a:rPr lang="sr-Cyrl-BA"/>
              <a:t>лека</a:t>
            </a:r>
            <a:r>
              <a:rPr lang="fr-CA"/>
              <a:t> </a:t>
            </a:r>
            <a:r>
              <a:rPr lang="fr-CA" b="1">
                <a:solidFill>
                  <a:srgbClr val="C00000"/>
                </a:solidFill>
              </a:rPr>
              <a:t>13 </a:t>
            </a:r>
            <a:r>
              <a:rPr lang="sr-Cyrl-BA" b="1">
                <a:solidFill>
                  <a:srgbClr val="C00000"/>
                </a:solidFill>
              </a:rPr>
              <a:t>година</a:t>
            </a:r>
            <a:r>
              <a:rPr lang="fr-CA" b="1">
                <a:solidFill>
                  <a:srgbClr val="C00000"/>
                </a:solidFill>
              </a:rPr>
              <a:t> </a:t>
            </a:r>
            <a:endParaRPr lang="sr-Cyrl-BA"/>
          </a:p>
          <a:p>
            <a:pPr eaLnBrk="1" hangingPunct="1"/>
            <a:endParaRPr lang="sr-Cyrl-BA"/>
          </a:p>
          <a:p>
            <a:pPr eaLnBrk="1" hangingPunct="1"/>
            <a:r>
              <a:rPr lang="sr-Cyrl-BA" b="1">
                <a:solidFill>
                  <a:srgbClr val="C00000"/>
                </a:solidFill>
              </a:rPr>
              <a:t>€ 2016</a:t>
            </a:r>
            <a:r>
              <a:rPr lang="sr-Cyrl-BA"/>
              <a:t>: Трошкови</a:t>
            </a:r>
            <a:r>
              <a:rPr lang="fr-CA"/>
              <a:t> </a:t>
            </a:r>
            <a:r>
              <a:rPr lang="en-US"/>
              <a:t>развоја новог лека </a:t>
            </a:r>
            <a:r>
              <a:rPr lang="sr-Cyrl-BA"/>
              <a:t>достижу</a:t>
            </a:r>
            <a:r>
              <a:rPr lang="fr-CA"/>
              <a:t> </a:t>
            </a:r>
            <a:r>
              <a:rPr lang="sr-Cyrl-BA"/>
              <a:t>преко </a:t>
            </a:r>
            <a:r>
              <a:rPr lang="sr-Cyrl-BA" b="1">
                <a:solidFill>
                  <a:srgbClr val="C00000"/>
                </a:solidFill>
              </a:rPr>
              <a:t>милијарду</a:t>
            </a:r>
            <a:r>
              <a:rPr lang="fr-CA" b="1">
                <a:solidFill>
                  <a:srgbClr val="C00000"/>
                </a:solidFill>
              </a:rPr>
              <a:t> </a:t>
            </a:r>
            <a:r>
              <a:rPr lang="sr-Cyrl-BA" b="1">
                <a:solidFill>
                  <a:srgbClr val="C00000"/>
                </a:solidFill>
              </a:rPr>
              <a:t>евра</a:t>
            </a:r>
            <a:r>
              <a:rPr lang="fr-CA" b="1">
                <a:solidFill>
                  <a:srgbClr val="C00000"/>
                </a:solidFill>
              </a:rPr>
              <a:t> </a:t>
            </a:r>
            <a:endParaRPr lang="sr-Latn-CS" b="1">
              <a:solidFill>
                <a:srgbClr val="C00000"/>
              </a:solidFill>
            </a:endParaRPr>
          </a:p>
          <a:p>
            <a:pPr eaLnBrk="1" hangingPunct="1">
              <a:buFont typeface="Arial" charset="0"/>
              <a:buNone/>
            </a:pPr>
            <a:endParaRPr lang="sr-Latn-CS"/>
          </a:p>
        </p:txBody>
      </p:sp>
      <p:sp>
        <p:nvSpPr>
          <p:cNvPr id="8" name="Right Arrow 7"/>
          <p:cNvSpPr/>
          <p:nvPr/>
        </p:nvSpPr>
        <p:spPr>
          <a:xfrm>
            <a:off x="1752600" y="1828800"/>
            <a:ext cx="5638800" cy="484632"/>
          </a:xfrm>
          <a:prstGeom prst="rightArrow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  <p:custDataLst>
      <p:tags r:id="rId1"/>
    </p:custDataLst>
  </p:cSld>
  <p:clrMapOvr>
    <a:masterClrMapping/>
  </p:clrMapOvr>
  <p:transition advTm="2678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BA"/>
              <a:t>Концепт</a:t>
            </a:r>
            <a:r>
              <a:rPr lang="sr-Latn-CS"/>
              <a:t> </a:t>
            </a:r>
            <a:r>
              <a:rPr lang="sr-Cyrl-BA"/>
              <a:t>савременог</a:t>
            </a:r>
            <a:r>
              <a:rPr lang="sr-Latn-CS"/>
              <a:t> </a:t>
            </a:r>
            <a:r>
              <a:rPr lang="sr-Cyrl-BA"/>
              <a:t>лечења</a:t>
            </a:r>
            <a:endParaRPr lang="en-GB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r>
              <a:rPr lang="ru-RU" sz="2800"/>
              <a:t>Циљ сваког савременог друштва је да грађанима омогући </a:t>
            </a:r>
            <a:r>
              <a:rPr lang="ru-RU" sz="2800" b="1">
                <a:solidFill>
                  <a:srgbClr val="C00000"/>
                </a:solidFill>
              </a:rPr>
              <a:t>бољи квалитет живота и побољшање квалитета лечења</a:t>
            </a:r>
            <a:endParaRPr lang="en-GB" sz="2800" b="1">
              <a:solidFill>
                <a:srgbClr val="C00000"/>
              </a:solidFill>
            </a:endParaRPr>
          </a:p>
          <a:p>
            <a:pPr>
              <a:buFont typeface="Arial" charset="0"/>
              <a:buNone/>
            </a:pPr>
            <a:endParaRPr lang="ru-RU" sz="2800"/>
          </a:p>
          <a:p>
            <a:r>
              <a:rPr lang="ru-RU" sz="2800"/>
              <a:t>У последњих 55 година </a:t>
            </a:r>
            <a:r>
              <a:rPr lang="ru-RU" sz="2800" b="1">
                <a:solidFill>
                  <a:srgbClr val="C00000"/>
                </a:solidFill>
              </a:rPr>
              <a:t>животни век се продужио</a:t>
            </a:r>
            <a:r>
              <a:rPr lang="ru-RU" sz="2800"/>
              <a:t> за десет година и постигнуто је значајно </a:t>
            </a:r>
            <a:r>
              <a:rPr lang="ru-RU" sz="2800" b="1">
                <a:solidFill>
                  <a:srgbClr val="C00000"/>
                </a:solidFill>
              </a:rPr>
              <a:t>веће петогодишње преживљавање</a:t>
            </a:r>
            <a:r>
              <a:rPr lang="ru-RU" sz="2800"/>
              <a:t> оболелих од малигних болести, кардиоваскуларних болести и АИДС-а, у чему је значајна и улога иновативних лекова</a:t>
            </a:r>
          </a:p>
        </p:txBody>
      </p:sp>
    </p:spTree>
  </p:cSld>
  <p:clrMapOvr>
    <a:masterClrMapping/>
  </p:clrMapOvr>
  <p:transition advTm="3564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Placeholder 4"/>
          <p:cNvSpPr>
            <a:spLocks noGrp="1"/>
          </p:cNvSpPr>
          <p:nvPr>
            <p:ph type="body" idx="1"/>
          </p:nvPr>
        </p:nvSpPr>
        <p:spPr>
          <a:xfrm>
            <a:off x="722313" y="2590800"/>
            <a:ext cx="7772400" cy="3352800"/>
          </a:xfrm>
        </p:spPr>
        <p:txBody>
          <a:bodyPr/>
          <a:lstStyle/>
          <a:p>
            <a:endParaRPr lang="en-GB" sz="3200" b="1">
              <a:solidFill>
                <a:srgbClr val="C00000"/>
              </a:solidFill>
              <a:latin typeface="Garamond" pitchFamily="18" charset="0"/>
            </a:endParaRPr>
          </a:p>
          <a:p>
            <a:endParaRPr lang="en-GB" sz="3200" b="1">
              <a:solidFill>
                <a:srgbClr val="C00000"/>
              </a:solidFill>
              <a:latin typeface="Garamond" pitchFamily="18" charset="0"/>
            </a:endParaRPr>
          </a:p>
          <a:p>
            <a:endParaRPr lang="en-GB" sz="3200" b="1">
              <a:solidFill>
                <a:srgbClr val="C00000"/>
              </a:solidFill>
              <a:latin typeface="Garamond" pitchFamily="18" charset="0"/>
            </a:endParaRPr>
          </a:p>
          <a:p>
            <a:r>
              <a:rPr lang="sr-Latn-CS" sz="3200" b="1">
                <a:solidFill>
                  <a:srgbClr val="C00000"/>
                </a:solidFill>
                <a:latin typeface="Garamond" pitchFamily="18" charset="0"/>
              </a:rPr>
              <a:t>Хлорпромазин</a:t>
            </a:r>
            <a:r>
              <a:rPr lang="sr-Latn-CS" sz="3200" b="1">
                <a:solidFill>
                  <a:schemeClr val="tx1"/>
                </a:solidFill>
                <a:latin typeface="Garamond" pitchFamily="18" charset="0"/>
              </a:rPr>
              <a:t> је тестиран као антихистаминик код особа са схизофренијом, па су његови антипсихотични ефекти откривени сасвим случајно....</a:t>
            </a:r>
            <a:endParaRPr lang="en-GB" sz="3200" b="1">
              <a:solidFill>
                <a:schemeClr val="tx1"/>
              </a:solidFill>
              <a:latin typeface="Garamond" pitchFamily="18" charset="0"/>
            </a:endParaRPr>
          </a:p>
        </p:txBody>
      </p:sp>
      <p:pic>
        <p:nvPicPr>
          <p:cNvPr id="18435" name="Picture 2" descr="http://upload.wikimedia.org/wikipedia/commons/thumb/0/03/Chlorpromazin.svg/400px-Chlorpromazin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457200"/>
            <a:ext cx="3810000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765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849312"/>
          </a:xfrm>
        </p:spPr>
        <p:txBody>
          <a:bodyPr/>
          <a:lstStyle/>
          <a:p>
            <a:pPr eaLnBrk="1" hangingPunct="1"/>
            <a:r>
              <a:rPr lang="en-US" altLang="en-US" sz="3800" b="1">
                <a:solidFill>
                  <a:srgbClr val="C00000"/>
                </a:solidFill>
              </a:rPr>
              <a:t>Историјат развоја антипсихотика</a:t>
            </a:r>
          </a:p>
        </p:txBody>
      </p:sp>
      <p:sp>
        <p:nvSpPr>
          <p:cNvPr id="28" name="Down Arrow 27"/>
          <p:cNvSpPr/>
          <p:nvPr/>
        </p:nvSpPr>
        <p:spPr>
          <a:xfrm>
            <a:off x="8532440" y="1916832"/>
            <a:ext cx="288925" cy="690562"/>
          </a:xfrm>
          <a:prstGeom prst="downArrow">
            <a:avLst/>
          </a:prstGeom>
          <a:solidFill>
            <a:schemeClr val="bg2"/>
          </a:solidFill>
          <a:ln w="6350">
            <a:solidFill>
              <a:srgbClr val="C0000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Down Arrow 28"/>
          <p:cNvSpPr/>
          <p:nvPr/>
        </p:nvSpPr>
        <p:spPr>
          <a:xfrm>
            <a:off x="6875463" y="1628775"/>
            <a:ext cx="287337" cy="977900"/>
          </a:xfrm>
          <a:prstGeom prst="downArrow">
            <a:avLst/>
          </a:prstGeom>
          <a:solidFill>
            <a:schemeClr val="bg2"/>
          </a:solidFill>
          <a:ln w="6350">
            <a:solidFill>
              <a:srgbClr val="C0000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32778" name="TextBox 30"/>
          <p:cNvSpPr txBox="1">
            <a:spLocks noChangeArrowheads="1"/>
          </p:cNvSpPr>
          <p:nvPr/>
        </p:nvSpPr>
        <p:spPr bwMode="auto">
          <a:xfrm>
            <a:off x="5364163" y="1365250"/>
            <a:ext cx="1511300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sr-Cyrl-RS" altLang="en-US" sz="1400" b="1" dirty="0">
                <a:latin typeface="+mn-lt"/>
              </a:rPr>
              <a:t>рисперидон дугоделујућа инјекција,</a:t>
            </a:r>
            <a:endParaRPr lang="sr-Latn-CS" altLang="en-US" sz="1400" b="1" dirty="0">
              <a:latin typeface="+mn-lt"/>
            </a:endParaRPr>
          </a:p>
          <a:p>
            <a:pPr>
              <a:defRPr/>
            </a:pPr>
            <a:r>
              <a:rPr lang="sr-Cyrl-CS" altLang="en-US" sz="1400" b="1" dirty="0">
                <a:latin typeface="+mn-lt"/>
              </a:rPr>
              <a:t>оланзапин</a:t>
            </a:r>
            <a:r>
              <a:rPr lang="sr-Latn-CS" altLang="en-US" sz="1400" b="1" dirty="0">
                <a:latin typeface="+mn-lt"/>
              </a:rPr>
              <a:t> </a:t>
            </a:r>
            <a:r>
              <a:rPr lang="sr-Cyrl-CS" altLang="en-US" sz="1400" b="1" dirty="0">
                <a:latin typeface="+mn-lt"/>
              </a:rPr>
              <a:t>памоат</a:t>
            </a:r>
            <a:endParaRPr lang="sr-Latn-CS" altLang="en-US" sz="1600" b="1" dirty="0">
              <a:latin typeface="+mn-lt"/>
            </a:endParaRPr>
          </a:p>
          <a:p>
            <a:pPr>
              <a:defRPr/>
            </a:pPr>
            <a:endParaRPr lang="en-US" altLang="en-US" sz="1600" b="1" dirty="0">
              <a:latin typeface="+mn-lt"/>
            </a:endParaRPr>
          </a:p>
        </p:txBody>
      </p:sp>
      <p:sp>
        <p:nvSpPr>
          <p:cNvPr id="32779" name="TextBox 31"/>
          <p:cNvSpPr txBox="1">
            <a:spLocks noChangeArrowheads="1"/>
          </p:cNvSpPr>
          <p:nvPr/>
        </p:nvSpPr>
        <p:spPr bwMode="auto">
          <a:xfrm>
            <a:off x="7086600" y="1125538"/>
            <a:ext cx="16764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sr-Cyrl-CS" altLang="en-US" sz="1400" b="1" dirty="0">
                <a:latin typeface="+mn-lt"/>
              </a:rPr>
              <a:t>палиперидон</a:t>
            </a:r>
            <a:r>
              <a:rPr lang="sr-Latn-CS" altLang="en-US" sz="1400" b="1" dirty="0">
                <a:latin typeface="+mn-lt"/>
              </a:rPr>
              <a:t> </a:t>
            </a:r>
            <a:endParaRPr lang="sr-Cyrl-CS" altLang="en-US" sz="1400" b="1" dirty="0">
              <a:latin typeface="+mn-lt"/>
            </a:endParaRPr>
          </a:p>
          <a:p>
            <a:pPr>
              <a:defRPr/>
            </a:pPr>
            <a:r>
              <a:rPr lang="sr-Cyrl-CS" altLang="en-US" sz="1400" b="1" dirty="0">
                <a:latin typeface="+mn-lt"/>
              </a:rPr>
              <a:t>палмитат</a:t>
            </a:r>
            <a:endParaRPr lang="sr-Cyrl-RS" altLang="en-US" sz="1400" b="1" dirty="0">
              <a:latin typeface="+mn-lt"/>
            </a:endParaRPr>
          </a:p>
          <a:p>
            <a:pPr>
              <a:defRPr/>
            </a:pPr>
            <a:endParaRPr lang="sr-Latn-CS" altLang="en-US" sz="1400" b="1" dirty="0">
              <a:latin typeface="+mn-lt"/>
            </a:endParaRPr>
          </a:p>
          <a:p>
            <a:pPr>
              <a:defRPr/>
            </a:pPr>
            <a:r>
              <a:rPr lang="sr-Cyrl-CS" altLang="en-US" sz="1400" b="1" dirty="0">
                <a:latin typeface="+mn-lt"/>
              </a:rPr>
              <a:t>арипипразол</a:t>
            </a:r>
            <a:r>
              <a:rPr lang="sr-Latn-CS" altLang="en-US" sz="1400" b="1" dirty="0">
                <a:latin typeface="+mn-lt"/>
              </a:rPr>
              <a:t> </a:t>
            </a:r>
            <a:endParaRPr lang="sr-Cyrl-CS" altLang="en-US" sz="1400" b="1" dirty="0">
              <a:latin typeface="+mn-lt"/>
            </a:endParaRPr>
          </a:p>
          <a:p>
            <a:pPr>
              <a:defRPr/>
            </a:pPr>
            <a:r>
              <a:rPr lang="sr-Cyrl-RS" altLang="en-US" sz="1400" b="1" dirty="0">
                <a:latin typeface="+mn-lt"/>
              </a:rPr>
              <a:t>д</a:t>
            </a:r>
            <a:r>
              <a:rPr lang="sr-Cyrl-CS" altLang="en-US" sz="1400" b="1" dirty="0">
                <a:latin typeface="+mn-lt"/>
              </a:rPr>
              <a:t>угоделујућа</a:t>
            </a:r>
            <a:r>
              <a:rPr lang="sr-Latn-CS" altLang="en-US" sz="1400" b="1" dirty="0">
                <a:latin typeface="+mn-lt"/>
              </a:rPr>
              <a:t> </a:t>
            </a:r>
          </a:p>
          <a:p>
            <a:pPr>
              <a:defRPr/>
            </a:pPr>
            <a:r>
              <a:rPr lang="sr-Cyrl-CS" altLang="en-US" sz="1400" b="1" dirty="0">
                <a:latin typeface="+mn-lt"/>
              </a:rPr>
              <a:t>инјекција</a:t>
            </a:r>
            <a:endParaRPr lang="en-US" altLang="en-US" sz="1400" b="1" dirty="0">
              <a:latin typeface="+mn-lt"/>
            </a:endParaRPr>
          </a:p>
        </p:txBody>
      </p:sp>
      <p:sp>
        <p:nvSpPr>
          <p:cNvPr id="30" name="Up Arrow 29"/>
          <p:cNvSpPr/>
          <p:nvPr/>
        </p:nvSpPr>
        <p:spPr>
          <a:xfrm>
            <a:off x="6083300" y="4076700"/>
            <a:ext cx="288925" cy="2087563"/>
          </a:xfrm>
          <a:prstGeom prst="upArrow">
            <a:avLst/>
          </a:prstGeom>
          <a:solidFill>
            <a:schemeClr val="bg2"/>
          </a:solidFill>
          <a:ln w="6350">
            <a:solidFill>
              <a:srgbClr val="C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Up Arrow 30"/>
          <p:cNvSpPr/>
          <p:nvPr/>
        </p:nvSpPr>
        <p:spPr>
          <a:xfrm>
            <a:off x="7451725" y="4076700"/>
            <a:ext cx="287338" cy="977900"/>
          </a:xfrm>
          <a:prstGeom prst="upArrow">
            <a:avLst/>
          </a:prstGeom>
          <a:solidFill>
            <a:schemeClr val="bg2"/>
          </a:solidFill>
          <a:ln w="6350">
            <a:solidFill>
              <a:srgbClr val="C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32782" name="TextBox 16"/>
          <p:cNvSpPr txBox="1">
            <a:spLocks noChangeArrowheads="1"/>
          </p:cNvSpPr>
          <p:nvPr/>
        </p:nvSpPr>
        <p:spPr bwMode="auto">
          <a:xfrm>
            <a:off x="5795963" y="3716338"/>
            <a:ext cx="8937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sr-Latn-CS" b="1">
                <a:latin typeface="+mn-lt"/>
              </a:rPr>
              <a:t>1990-</a:t>
            </a:r>
            <a:r>
              <a:rPr lang="sr-Cyrl-CS" b="1">
                <a:latin typeface="+mn-lt"/>
              </a:rPr>
              <a:t>те</a:t>
            </a:r>
            <a:endParaRPr lang="en-US" b="1">
              <a:latin typeface="+mn-lt"/>
            </a:endParaRPr>
          </a:p>
        </p:txBody>
      </p:sp>
      <p:sp>
        <p:nvSpPr>
          <p:cNvPr id="32783" name="TextBox 17"/>
          <p:cNvSpPr txBox="1">
            <a:spLocks noChangeArrowheads="1"/>
          </p:cNvSpPr>
          <p:nvPr/>
        </p:nvSpPr>
        <p:spPr bwMode="auto">
          <a:xfrm>
            <a:off x="7164388" y="3716338"/>
            <a:ext cx="9112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sr-Latn-CS" b="1">
                <a:latin typeface="+mn-lt"/>
              </a:rPr>
              <a:t>2000-</a:t>
            </a:r>
            <a:r>
              <a:rPr lang="sr-Cyrl-CS" b="1">
                <a:latin typeface="+mn-lt"/>
              </a:rPr>
              <a:t>те</a:t>
            </a:r>
            <a:endParaRPr lang="en-US" b="1">
              <a:latin typeface="+mn-lt"/>
            </a:endParaRPr>
          </a:p>
        </p:txBody>
      </p:sp>
      <p:sp>
        <p:nvSpPr>
          <p:cNvPr id="32784" name="TextBox 21"/>
          <p:cNvSpPr txBox="1">
            <a:spLocks noChangeArrowheads="1"/>
          </p:cNvSpPr>
          <p:nvPr/>
        </p:nvSpPr>
        <p:spPr bwMode="auto">
          <a:xfrm>
            <a:off x="4932363" y="5229225"/>
            <a:ext cx="114935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sr-Cyrl-CS" sz="1400" b="1" dirty="0">
                <a:latin typeface="+mn-lt"/>
              </a:rPr>
              <a:t>рисперидон</a:t>
            </a:r>
            <a:endParaRPr lang="sr-Latn-CS" sz="1400" b="1" dirty="0">
              <a:latin typeface="+mn-lt"/>
            </a:endParaRPr>
          </a:p>
          <a:p>
            <a:pPr>
              <a:defRPr/>
            </a:pPr>
            <a:r>
              <a:rPr lang="sr-Cyrl-CS" sz="1400" b="1" dirty="0">
                <a:latin typeface="+mn-lt"/>
              </a:rPr>
              <a:t>оланзапин</a:t>
            </a:r>
            <a:endParaRPr lang="sr-Latn-CS" sz="1400" b="1" dirty="0">
              <a:latin typeface="+mn-lt"/>
            </a:endParaRPr>
          </a:p>
          <a:p>
            <a:pPr>
              <a:defRPr/>
            </a:pPr>
            <a:r>
              <a:rPr lang="sr-Cyrl-CS" sz="1400" b="1" dirty="0">
                <a:latin typeface="+mn-lt"/>
              </a:rPr>
              <a:t>кветиапин</a:t>
            </a:r>
            <a:endParaRPr lang="sr-Latn-CS" sz="1400" b="1" dirty="0">
              <a:latin typeface="+mn-lt"/>
            </a:endParaRPr>
          </a:p>
          <a:p>
            <a:pPr>
              <a:defRPr/>
            </a:pPr>
            <a:r>
              <a:rPr lang="sr-Cyrl-CS" sz="1400" b="1" dirty="0">
                <a:latin typeface="+mn-lt"/>
              </a:rPr>
              <a:t>зипра</a:t>
            </a:r>
            <a:r>
              <a:rPr lang="en-US" sz="1400" b="1" dirty="0">
                <a:latin typeface="+mn-lt"/>
              </a:rPr>
              <a:t>c</a:t>
            </a:r>
            <a:r>
              <a:rPr lang="sr-Cyrl-CS" sz="1400" b="1" dirty="0">
                <a:latin typeface="+mn-lt"/>
              </a:rPr>
              <a:t>идон</a:t>
            </a:r>
            <a:endParaRPr lang="en-US" sz="1400" b="1" dirty="0">
              <a:latin typeface="+mn-lt"/>
            </a:endParaRPr>
          </a:p>
        </p:txBody>
      </p:sp>
      <p:sp>
        <p:nvSpPr>
          <p:cNvPr id="32785" name="TextBox 22"/>
          <p:cNvSpPr txBox="1">
            <a:spLocks noChangeArrowheads="1"/>
          </p:cNvSpPr>
          <p:nvPr/>
        </p:nvSpPr>
        <p:spPr bwMode="auto">
          <a:xfrm>
            <a:off x="7019925" y="5157788"/>
            <a:ext cx="1238250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sr-Cyrl-CS" sz="1400" b="1">
                <a:latin typeface="+mn-lt"/>
              </a:rPr>
              <a:t>палиперидон</a:t>
            </a:r>
            <a:endParaRPr lang="sr-Latn-CS" sz="1400" b="1">
              <a:latin typeface="+mn-lt"/>
            </a:endParaRPr>
          </a:p>
          <a:p>
            <a:pPr>
              <a:defRPr/>
            </a:pPr>
            <a:r>
              <a:rPr lang="sr-Cyrl-CS" sz="1400" b="1">
                <a:latin typeface="+mn-lt"/>
              </a:rPr>
              <a:t>арипипразол</a:t>
            </a:r>
            <a:endParaRPr lang="sr-Latn-CS" sz="1400" b="1">
              <a:latin typeface="+mn-lt"/>
            </a:endParaRPr>
          </a:p>
          <a:p>
            <a:pPr>
              <a:defRPr/>
            </a:pPr>
            <a:r>
              <a:rPr lang="sr-Cyrl-CS" sz="1400" b="1">
                <a:latin typeface="+mn-lt"/>
              </a:rPr>
              <a:t>илоперидон</a:t>
            </a:r>
            <a:endParaRPr lang="sr-Latn-CS" sz="1400" b="1">
              <a:latin typeface="+mn-lt"/>
            </a:endParaRPr>
          </a:p>
          <a:p>
            <a:pPr>
              <a:defRPr/>
            </a:pPr>
            <a:r>
              <a:rPr lang="sr-Cyrl-CS" sz="1400" b="1">
                <a:latin typeface="+mn-lt"/>
              </a:rPr>
              <a:t>лурасидон</a:t>
            </a:r>
            <a:endParaRPr lang="sr-Latn-CS" sz="1400" b="1">
              <a:latin typeface="+mn-lt"/>
            </a:endParaRPr>
          </a:p>
          <a:p>
            <a:pPr>
              <a:defRPr/>
            </a:pPr>
            <a:r>
              <a:rPr lang="sr-Latn-CS" sz="1400" b="1">
                <a:latin typeface="+mn-lt"/>
              </a:rPr>
              <a:t> </a:t>
            </a:r>
            <a:r>
              <a:rPr lang="sr-Cyrl-CS" sz="1400" b="1">
                <a:latin typeface="+mn-lt"/>
              </a:rPr>
              <a:t>асенапин</a:t>
            </a:r>
            <a:endParaRPr lang="sr-Latn-CS" sz="1400" b="1">
              <a:latin typeface="+mn-lt"/>
            </a:endParaRPr>
          </a:p>
        </p:txBody>
      </p:sp>
      <p:sp>
        <p:nvSpPr>
          <p:cNvPr id="36" name="Down Arrow 35"/>
          <p:cNvSpPr/>
          <p:nvPr/>
        </p:nvSpPr>
        <p:spPr>
          <a:xfrm>
            <a:off x="3708400" y="1557338"/>
            <a:ext cx="287338" cy="977900"/>
          </a:xfrm>
          <a:prstGeom prst="downArrow">
            <a:avLst/>
          </a:prstGeom>
          <a:solidFill>
            <a:schemeClr val="bg2"/>
          </a:solidFill>
          <a:ln w="6350">
            <a:solidFill>
              <a:srgbClr val="C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32787" name="TextBox 29"/>
          <p:cNvSpPr txBox="1">
            <a:spLocks noChangeArrowheads="1"/>
          </p:cNvSpPr>
          <p:nvPr/>
        </p:nvSpPr>
        <p:spPr bwMode="auto">
          <a:xfrm>
            <a:off x="2339975" y="1268413"/>
            <a:ext cx="1511300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sr-Cyrl-CS" sz="1400" b="1" dirty="0">
                <a:latin typeface="+mn-lt"/>
              </a:rPr>
              <a:t>Флуфеназин</a:t>
            </a:r>
            <a:r>
              <a:rPr lang="sr-Latn-CS" sz="1400" b="1" dirty="0">
                <a:latin typeface="+mn-lt"/>
              </a:rPr>
              <a:t> </a:t>
            </a:r>
          </a:p>
          <a:p>
            <a:pPr>
              <a:defRPr/>
            </a:pPr>
            <a:r>
              <a:rPr lang="sr-Cyrl-CS" sz="1400" b="1" dirty="0">
                <a:latin typeface="+mn-lt"/>
              </a:rPr>
              <a:t>ДЕПО</a:t>
            </a:r>
            <a:endParaRPr lang="sr-Latn-CS" sz="1400" b="1" dirty="0">
              <a:latin typeface="+mn-lt"/>
            </a:endParaRPr>
          </a:p>
          <a:p>
            <a:pPr>
              <a:defRPr/>
            </a:pPr>
            <a:r>
              <a:rPr lang="sr-Cyrl-CS" sz="1400" b="1" dirty="0">
                <a:latin typeface="+mn-lt"/>
              </a:rPr>
              <a:t>Халоперидол</a:t>
            </a:r>
            <a:r>
              <a:rPr lang="sr-Latn-CS" sz="1400" b="1" dirty="0">
                <a:latin typeface="+mn-lt"/>
              </a:rPr>
              <a:t> </a:t>
            </a:r>
          </a:p>
          <a:p>
            <a:pPr>
              <a:defRPr/>
            </a:pPr>
            <a:r>
              <a:rPr lang="sr-Cyrl-CS" sz="1400" b="1" dirty="0">
                <a:latin typeface="+mn-lt"/>
              </a:rPr>
              <a:t>ДЕПО</a:t>
            </a:r>
            <a:endParaRPr lang="sr-Latn-CS" sz="1400" b="1" dirty="0">
              <a:latin typeface="+mn-lt"/>
            </a:endParaRPr>
          </a:p>
          <a:p>
            <a:pPr>
              <a:defRPr/>
            </a:pPr>
            <a:endParaRPr lang="en-US" sz="1400" b="1" dirty="0">
              <a:latin typeface="+mn-lt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0" y="2781300"/>
            <a:ext cx="2552700" cy="8636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CS" b="1" dirty="0">
                <a:solidFill>
                  <a:schemeClr val="bg1"/>
                </a:solidFill>
              </a:rPr>
              <a:t>префармаколошка</a:t>
            </a:r>
            <a:r>
              <a:rPr lang="sr-Latn-CS" b="1" dirty="0">
                <a:solidFill>
                  <a:schemeClr val="bg1"/>
                </a:solidFill>
              </a:rPr>
              <a:t> </a:t>
            </a:r>
            <a:r>
              <a:rPr lang="sr-Cyrl-CS" b="1" dirty="0">
                <a:solidFill>
                  <a:schemeClr val="bg1"/>
                </a:solidFill>
              </a:rPr>
              <a:t>ера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2554288" y="2781300"/>
            <a:ext cx="2449512" cy="863600"/>
          </a:xfrm>
          <a:prstGeom prst="rect">
            <a:avLst/>
          </a:prstGeom>
          <a:solidFill>
            <a:schemeClr val="accent3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r-Cyrl-CS" b="1" dirty="0">
                <a:solidFill>
                  <a:schemeClr val="bg1"/>
                </a:solidFill>
              </a:rPr>
              <a:t>класични</a:t>
            </a:r>
            <a:r>
              <a:rPr lang="sr-Latn-CS" b="1" dirty="0">
                <a:solidFill>
                  <a:schemeClr val="bg1"/>
                </a:solidFill>
              </a:rPr>
              <a:t> </a:t>
            </a:r>
            <a:r>
              <a:rPr lang="sr-Cyrl-CS" b="1" dirty="0">
                <a:solidFill>
                  <a:schemeClr val="bg1"/>
                </a:solidFill>
              </a:rPr>
              <a:t>антипсихотици</a:t>
            </a:r>
            <a:r>
              <a:rPr lang="sr-Latn-CS" b="1" dirty="0">
                <a:solidFill>
                  <a:schemeClr val="bg1"/>
                </a:solidFill>
              </a:rPr>
              <a:t> </a:t>
            </a:r>
          </a:p>
          <a:p>
            <a:pPr algn="ctr">
              <a:defRPr/>
            </a:pPr>
            <a:r>
              <a:rPr lang="sr-Latn-CS" b="1" dirty="0">
                <a:solidFill>
                  <a:schemeClr val="bg1"/>
                </a:solidFill>
              </a:rPr>
              <a:t>(</a:t>
            </a:r>
            <a:r>
              <a:rPr lang="sr-Cyrl-CS" b="1" dirty="0">
                <a:solidFill>
                  <a:schemeClr val="bg1"/>
                </a:solidFill>
              </a:rPr>
              <a:t>прва</a:t>
            </a:r>
            <a:r>
              <a:rPr lang="sr-Latn-CS" b="1" dirty="0">
                <a:solidFill>
                  <a:schemeClr val="bg1"/>
                </a:solidFill>
              </a:rPr>
              <a:t> </a:t>
            </a:r>
            <a:r>
              <a:rPr lang="sr-Cyrl-CS" b="1" dirty="0">
                <a:solidFill>
                  <a:schemeClr val="bg1"/>
                </a:solidFill>
              </a:rPr>
              <a:t>генерација</a:t>
            </a:r>
            <a:r>
              <a:rPr lang="sr-Latn-CS" b="1" dirty="0">
                <a:solidFill>
                  <a:schemeClr val="bg1"/>
                </a:solidFill>
              </a:rPr>
              <a:t>)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0" name="Up Arrow 39"/>
          <p:cNvSpPr/>
          <p:nvPr/>
        </p:nvSpPr>
        <p:spPr>
          <a:xfrm>
            <a:off x="2338388" y="4076700"/>
            <a:ext cx="288925" cy="647700"/>
          </a:xfrm>
          <a:prstGeom prst="upArrow">
            <a:avLst/>
          </a:prstGeom>
          <a:solidFill>
            <a:schemeClr val="bg2"/>
          </a:solidFill>
          <a:ln w="6350">
            <a:solidFill>
              <a:srgbClr val="C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Up Arrow 40"/>
          <p:cNvSpPr/>
          <p:nvPr/>
        </p:nvSpPr>
        <p:spPr>
          <a:xfrm>
            <a:off x="3490913" y="4076700"/>
            <a:ext cx="287337" cy="2087563"/>
          </a:xfrm>
          <a:prstGeom prst="upArrow">
            <a:avLst/>
          </a:prstGeom>
          <a:solidFill>
            <a:schemeClr val="bg2"/>
          </a:solidFill>
          <a:ln w="6350">
            <a:solidFill>
              <a:srgbClr val="C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32792" name="TextBox 12"/>
          <p:cNvSpPr txBox="1">
            <a:spLocks noChangeArrowheads="1"/>
          </p:cNvSpPr>
          <p:nvPr/>
        </p:nvSpPr>
        <p:spPr bwMode="auto">
          <a:xfrm>
            <a:off x="2124075" y="3716338"/>
            <a:ext cx="6032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sr-Latn-CS" b="1">
                <a:latin typeface="+mn-lt"/>
              </a:rPr>
              <a:t>1952</a:t>
            </a:r>
            <a:endParaRPr lang="en-US" b="1">
              <a:latin typeface="+mn-lt"/>
            </a:endParaRPr>
          </a:p>
        </p:txBody>
      </p:sp>
      <p:sp>
        <p:nvSpPr>
          <p:cNvPr id="32793" name="TextBox 13"/>
          <p:cNvSpPr txBox="1">
            <a:spLocks noChangeArrowheads="1"/>
          </p:cNvSpPr>
          <p:nvPr/>
        </p:nvSpPr>
        <p:spPr bwMode="auto">
          <a:xfrm>
            <a:off x="3132138" y="3716338"/>
            <a:ext cx="8937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sr-Latn-CS" b="1">
                <a:latin typeface="+mn-lt"/>
              </a:rPr>
              <a:t>1960</a:t>
            </a:r>
            <a:r>
              <a:rPr lang="en-US" b="1">
                <a:latin typeface="+mn-lt"/>
              </a:rPr>
              <a:t>-те</a:t>
            </a:r>
          </a:p>
        </p:txBody>
      </p:sp>
      <p:sp>
        <p:nvSpPr>
          <p:cNvPr id="32794" name="TextBox 18"/>
          <p:cNvSpPr txBox="1">
            <a:spLocks noChangeArrowheads="1"/>
          </p:cNvSpPr>
          <p:nvPr/>
        </p:nvSpPr>
        <p:spPr bwMode="auto">
          <a:xfrm>
            <a:off x="900113" y="4292600"/>
            <a:ext cx="17510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sr-Cyrl-CS" sz="1400" b="1">
                <a:latin typeface="+mn-lt"/>
              </a:rPr>
              <a:t>хлорпромазин</a:t>
            </a:r>
            <a:endParaRPr lang="en-US" sz="1400" b="1">
              <a:latin typeface="+mn-lt"/>
            </a:endParaRPr>
          </a:p>
          <a:p>
            <a:pPr>
              <a:defRPr/>
            </a:pPr>
            <a:r>
              <a:rPr lang="sr-Cyrl-CS" sz="1400" b="1">
                <a:latin typeface="+mn-lt"/>
              </a:rPr>
              <a:t>резерпин</a:t>
            </a:r>
            <a:endParaRPr lang="en-US" sz="1400" b="1">
              <a:latin typeface="+mn-lt"/>
            </a:endParaRPr>
          </a:p>
        </p:txBody>
      </p:sp>
      <p:sp>
        <p:nvSpPr>
          <p:cNvPr id="32795" name="TextBox 19"/>
          <p:cNvSpPr txBox="1">
            <a:spLocks noChangeArrowheads="1"/>
          </p:cNvSpPr>
          <p:nvPr/>
        </p:nvSpPr>
        <p:spPr bwMode="auto">
          <a:xfrm>
            <a:off x="2124075" y="4797425"/>
            <a:ext cx="15621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sr-Cyrl-CS" sz="1400" b="1">
                <a:latin typeface="+mn-lt"/>
              </a:rPr>
              <a:t>халоперидол</a:t>
            </a:r>
            <a:endParaRPr lang="sr-Latn-CS" sz="1400" b="1">
              <a:latin typeface="+mn-lt"/>
            </a:endParaRPr>
          </a:p>
          <a:p>
            <a:pPr>
              <a:defRPr/>
            </a:pPr>
            <a:r>
              <a:rPr lang="sr-Cyrl-CS" sz="1400" b="1">
                <a:latin typeface="+mn-lt"/>
              </a:rPr>
              <a:t>флуфеназин</a:t>
            </a:r>
            <a:endParaRPr lang="sr-Latn-CS" sz="1400" b="1">
              <a:latin typeface="+mn-lt"/>
            </a:endParaRPr>
          </a:p>
          <a:p>
            <a:pPr>
              <a:defRPr/>
            </a:pPr>
            <a:r>
              <a:rPr lang="sr-Cyrl-CS" sz="1400" b="1">
                <a:latin typeface="+mn-lt"/>
              </a:rPr>
              <a:t>тиоридазин</a:t>
            </a:r>
            <a:r>
              <a:rPr lang="sr-Latn-CS" sz="1400" b="1">
                <a:latin typeface="+mn-lt"/>
              </a:rPr>
              <a:t> </a:t>
            </a:r>
          </a:p>
          <a:p>
            <a:pPr>
              <a:defRPr/>
            </a:pPr>
            <a:r>
              <a:rPr lang="sr-Cyrl-CS" sz="1400" b="1">
                <a:latin typeface="+mn-lt"/>
              </a:rPr>
              <a:t>локсапин</a:t>
            </a:r>
            <a:endParaRPr lang="sr-Latn-CS" sz="1400" b="1">
              <a:latin typeface="+mn-lt"/>
            </a:endParaRPr>
          </a:p>
          <a:p>
            <a:pPr>
              <a:defRPr/>
            </a:pPr>
            <a:r>
              <a:rPr lang="sr-Cyrl-CS" sz="1400" b="1">
                <a:latin typeface="+mn-lt"/>
              </a:rPr>
              <a:t>тиотиксен</a:t>
            </a:r>
            <a:endParaRPr lang="sr-Latn-CS" sz="1400" b="1">
              <a:latin typeface="+mn-lt"/>
            </a:endParaRPr>
          </a:p>
          <a:p>
            <a:pPr>
              <a:defRPr/>
            </a:pPr>
            <a:r>
              <a:rPr lang="sr-Cyrl-CS" sz="1400" b="1">
                <a:latin typeface="+mn-lt"/>
              </a:rPr>
              <a:t>перфеназин</a:t>
            </a:r>
            <a:endParaRPr lang="en-US" sz="1400" b="1">
              <a:latin typeface="+mn-lt"/>
            </a:endParaRPr>
          </a:p>
        </p:txBody>
      </p:sp>
      <p:sp>
        <p:nvSpPr>
          <p:cNvPr id="46" name="Up Arrow 45"/>
          <p:cNvSpPr/>
          <p:nvPr/>
        </p:nvSpPr>
        <p:spPr>
          <a:xfrm>
            <a:off x="4843463" y="4076700"/>
            <a:ext cx="288925" cy="720725"/>
          </a:xfrm>
          <a:prstGeom prst="upArrow">
            <a:avLst/>
          </a:prstGeom>
          <a:solidFill>
            <a:schemeClr val="bg2"/>
          </a:solidFill>
          <a:ln w="6350">
            <a:solidFill>
              <a:srgbClr val="C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32797" name="TextBox 15"/>
          <p:cNvSpPr txBox="1">
            <a:spLocks noChangeArrowheads="1"/>
          </p:cNvSpPr>
          <p:nvPr/>
        </p:nvSpPr>
        <p:spPr bwMode="auto">
          <a:xfrm>
            <a:off x="4554538" y="3716338"/>
            <a:ext cx="8937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sr-Latn-CS" b="1">
                <a:latin typeface="+mn-lt"/>
              </a:rPr>
              <a:t>1980</a:t>
            </a:r>
            <a:r>
              <a:rPr lang="en-US" b="1">
                <a:latin typeface="+mn-lt"/>
              </a:rPr>
              <a:t>-те</a:t>
            </a:r>
          </a:p>
        </p:txBody>
      </p:sp>
      <p:sp>
        <p:nvSpPr>
          <p:cNvPr id="32798" name="TextBox 20"/>
          <p:cNvSpPr txBox="1">
            <a:spLocks noChangeArrowheads="1"/>
          </p:cNvSpPr>
          <p:nvPr/>
        </p:nvSpPr>
        <p:spPr bwMode="auto">
          <a:xfrm>
            <a:off x="3906838" y="4292600"/>
            <a:ext cx="9318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sr-Cyrl-CS" sz="1400" b="1">
                <a:latin typeface="+mn-lt"/>
              </a:rPr>
              <a:t>клозапин</a:t>
            </a:r>
            <a:endParaRPr lang="en-US" sz="1400" b="1">
              <a:latin typeface="+mn-lt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5003800" y="2781300"/>
            <a:ext cx="3887788" cy="8636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sr-Cyrl-CS" b="1" dirty="0">
                <a:solidFill>
                  <a:schemeClr val="bg1"/>
                </a:solidFill>
              </a:rPr>
              <a:t>атипични</a:t>
            </a:r>
            <a:r>
              <a:rPr lang="sr-Latn-CS" b="1" dirty="0">
                <a:solidFill>
                  <a:schemeClr val="bg1"/>
                </a:solidFill>
              </a:rPr>
              <a:t> </a:t>
            </a:r>
            <a:r>
              <a:rPr lang="sr-Cyrl-CS" b="1" dirty="0">
                <a:solidFill>
                  <a:schemeClr val="bg1"/>
                </a:solidFill>
              </a:rPr>
              <a:t>антипсихотици</a:t>
            </a:r>
            <a:r>
              <a:rPr lang="sr-Latn-CS" b="1" dirty="0">
                <a:solidFill>
                  <a:schemeClr val="bg1"/>
                </a:solidFill>
              </a:rPr>
              <a:t> </a:t>
            </a:r>
          </a:p>
          <a:p>
            <a:pPr algn="ctr">
              <a:defRPr/>
            </a:pPr>
            <a:r>
              <a:rPr lang="sr-Latn-CS" b="1" dirty="0">
                <a:solidFill>
                  <a:schemeClr val="bg1"/>
                </a:solidFill>
              </a:rPr>
              <a:t>(</a:t>
            </a:r>
            <a:r>
              <a:rPr lang="sr-Cyrl-CS" b="1" dirty="0">
                <a:solidFill>
                  <a:schemeClr val="bg1"/>
                </a:solidFill>
              </a:rPr>
              <a:t>друга</a:t>
            </a:r>
            <a:r>
              <a:rPr lang="sr-Latn-CS" b="1" dirty="0">
                <a:solidFill>
                  <a:schemeClr val="bg1"/>
                </a:solidFill>
              </a:rPr>
              <a:t> </a:t>
            </a:r>
            <a:r>
              <a:rPr lang="sr-Cyrl-CS" b="1" dirty="0">
                <a:solidFill>
                  <a:schemeClr val="bg1"/>
                </a:solidFill>
              </a:rPr>
              <a:t>генерација</a:t>
            </a:r>
            <a:r>
              <a:rPr lang="sr-Latn-CS" b="1" dirty="0">
                <a:solidFill>
                  <a:schemeClr val="bg1"/>
                </a:solidFill>
              </a:rPr>
              <a:t>)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Tm="11258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Image result for solutio rispolep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457200"/>
            <a:ext cx="40005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133600"/>
          </a:xfrm>
          <a:solidFill>
            <a:schemeClr val="bg1"/>
          </a:solidFill>
        </p:spPr>
        <p:txBody>
          <a:bodyPr/>
          <a:lstStyle/>
          <a:p>
            <a:r>
              <a:rPr lang="sr-Cyrl-CS" sz="3800" b="1"/>
              <a:t>Перорална примена </a:t>
            </a:r>
            <a:br>
              <a:rPr lang="sr-Cyrl-CS" sz="3800" b="1"/>
            </a:br>
            <a:r>
              <a:rPr lang="sr-Cyrl-CS" sz="3800" b="1"/>
              <a:t>раствора рисперидона</a:t>
            </a:r>
            <a:endParaRPr lang="sr-Latn-CS" sz="3800" b="1"/>
          </a:p>
        </p:txBody>
      </p:sp>
    </p:spTree>
  </p:cSld>
  <p:clrMapOvr>
    <a:masterClrMapping/>
  </p:clrMapOvr>
  <p:transition advTm="3055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3600" b="1"/>
              <a:t>палиперидон</a:t>
            </a:r>
            <a:br>
              <a:rPr lang="en-US" sz="3600" b="1"/>
            </a:br>
            <a:r>
              <a:rPr lang="en-US" sz="3600" b="1">
                <a:ea typeface="Batang" pitchFamily="18" charset="-127"/>
              </a:rPr>
              <a:t>OROS</a:t>
            </a:r>
            <a:r>
              <a:rPr lang="en-GB" sz="3600" b="1" baseline="30000">
                <a:ea typeface="Batang" pitchFamily="18" charset="-127"/>
              </a:rPr>
              <a:t>®</a:t>
            </a:r>
            <a:r>
              <a:rPr lang="en-GB" sz="3600" b="1">
                <a:ea typeface="Batang" pitchFamily="18" charset="-127"/>
              </a:rPr>
              <a:t> </a:t>
            </a:r>
            <a:r>
              <a:rPr lang="sr-Cyrl-CS" sz="3600" b="1">
                <a:ea typeface="Batang" pitchFamily="18" charset="-127"/>
              </a:rPr>
              <a:t>формулација</a:t>
            </a:r>
            <a:endParaRPr lang="en-US" sz="3600" b="1"/>
          </a:p>
        </p:txBody>
      </p:sp>
      <p:pic>
        <p:nvPicPr>
          <p:cNvPr id="21507" name="Picture 4"/>
          <p:cNvPicPr>
            <a:picLocks noChangeAspect="1" noChangeArrowheads="1"/>
          </p:cNvPicPr>
          <p:nvPr/>
        </p:nvPicPr>
        <p:blipFill>
          <a:blip r:embed="rId2" cstate="print"/>
          <a:srcRect l="78349" t="53864" r="9247" b="12115"/>
          <a:stretch>
            <a:fillRect/>
          </a:stretch>
        </p:blipFill>
        <p:spPr bwMode="auto">
          <a:xfrm>
            <a:off x="4284663" y="1350963"/>
            <a:ext cx="2519362" cy="43211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11188" y="2565400"/>
            <a:ext cx="3656012" cy="1938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  <a:defRPr/>
            </a:pPr>
            <a:r>
              <a:rPr lang="en-US" sz="2000" b="1" dirty="0">
                <a:latin typeface="+mn-lt"/>
              </a:rPr>
              <a:t> </a:t>
            </a:r>
            <a:r>
              <a:rPr lang="sr-Cyrl-CS" sz="2000" b="1" dirty="0">
                <a:latin typeface="+mn-lt"/>
              </a:rPr>
              <a:t>отпушта</a:t>
            </a:r>
            <a:r>
              <a:rPr lang="en-US" sz="2000" b="1" dirty="0">
                <a:latin typeface="+mn-lt"/>
              </a:rPr>
              <a:t> </a:t>
            </a:r>
            <a:r>
              <a:rPr lang="sr-Cyrl-CS" sz="2000" b="1" dirty="0">
                <a:latin typeface="+mn-lt"/>
              </a:rPr>
              <a:t>лек</a:t>
            </a:r>
            <a:r>
              <a:rPr lang="en-US" sz="2000" b="1" dirty="0">
                <a:latin typeface="+mn-lt"/>
              </a:rPr>
              <a:t> </a:t>
            </a:r>
            <a:r>
              <a:rPr lang="sr-Cyrl-CS" sz="2000" b="1" dirty="0">
                <a:latin typeface="+mn-lt"/>
              </a:rPr>
              <a:t>константно,</a:t>
            </a:r>
            <a:r>
              <a:rPr lang="en-US" sz="2000" b="1" dirty="0">
                <a:latin typeface="+mn-lt"/>
              </a:rPr>
              <a:t> </a:t>
            </a:r>
            <a:r>
              <a:rPr lang="sr-Cyrl-CS" sz="2000" b="1" dirty="0">
                <a:latin typeface="+mn-lt"/>
              </a:rPr>
              <a:t>током</a:t>
            </a:r>
            <a:r>
              <a:rPr lang="en-US" sz="2000" b="1" dirty="0">
                <a:latin typeface="+mn-lt"/>
              </a:rPr>
              <a:t> 24</a:t>
            </a:r>
            <a:r>
              <a:rPr lang="sr-Cyrl-CS" sz="2000" b="1" dirty="0">
                <a:latin typeface="+mn-lt"/>
              </a:rPr>
              <a:t> сата, механизмом осмозе</a:t>
            </a:r>
          </a:p>
          <a:p>
            <a:pPr>
              <a:buClr>
                <a:schemeClr val="accent6">
                  <a:lumMod val="75000"/>
                </a:schemeClr>
              </a:buClr>
              <a:defRPr/>
            </a:pPr>
            <a:endParaRPr lang="sr-Cyrl-CS" sz="2000" b="1" dirty="0">
              <a:latin typeface="+mn-lt"/>
            </a:endParaRPr>
          </a:p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Ø"/>
              <a:defRPr/>
            </a:pPr>
            <a:r>
              <a:rPr lang="sr-Cyrl-CS" sz="2000" b="1" dirty="0">
                <a:latin typeface="+mn-lt"/>
              </a:rPr>
              <a:t> омогућава</a:t>
            </a:r>
            <a:r>
              <a:rPr lang="en-US" sz="2000" b="1" dirty="0">
                <a:latin typeface="+mn-lt"/>
              </a:rPr>
              <a:t> </a:t>
            </a:r>
            <a:r>
              <a:rPr lang="sr-Cyrl-CS" sz="2000" b="1" dirty="0">
                <a:latin typeface="+mn-lt"/>
              </a:rPr>
              <a:t>контролу</a:t>
            </a:r>
            <a:r>
              <a:rPr lang="en-US" sz="2000" b="1" dirty="0">
                <a:latin typeface="+mn-lt"/>
              </a:rPr>
              <a:t> </a:t>
            </a:r>
            <a:r>
              <a:rPr lang="sr-Cyrl-CS" sz="2000" b="1" dirty="0">
                <a:latin typeface="+mn-lt"/>
              </a:rPr>
              <a:t>симптома</a:t>
            </a:r>
            <a:r>
              <a:rPr lang="en-US" sz="2000" b="1" dirty="0">
                <a:latin typeface="+mn-lt"/>
              </a:rPr>
              <a:t> </a:t>
            </a:r>
            <a:r>
              <a:rPr lang="sr-Cyrl-CS" sz="2000" b="1" dirty="0">
                <a:latin typeface="+mn-lt"/>
              </a:rPr>
              <a:t>током</a:t>
            </a:r>
            <a:r>
              <a:rPr lang="en-US" sz="2000" b="1" dirty="0">
                <a:latin typeface="+mn-lt"/>
              </a:rPr>
              <a:t> </a:t>
            </a:r>
            <a:r>
              <a:rPr lang="sr-Cyrl-CS" sz="2000" b="1" dirty="0">
                <a:latin typeface="+mn-lt"/>
              </a:rPr>
              <a:t>читавог</a:t>
            </a:r>
            <a:r>
              <a:rPr lang="en-US" sz="2000" b="1" dirty="0">
                <a:latin typeface="+mn-lt"/>
              </a:rPr>
              <a:t> </a:t>
            </a:r>
            <a:r>
              <a:rPr lang="sr-Cyrl-CS" sz="2000" b="1" dirty="0">
                <a:latin typeface="+mn-lt"/>
              </a:rPr>
              <a:t>дана</a:t>
            </a:r>
            <a:endParaRPr lang="en-US" sz="2000" b="1" dirty="0"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48400" y="2924175"/>
            <a:ext cx="2036763" cy="708025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sr-Cyrl-CS" sz="2000" b="1" dirty="0">
                <a:latin typeface="+mn-lt"/>
              </a:rPr>
              <a:t>Одељак</a:t>
            </a:r>
            <a:r>
              <a:rPr lang="sr-Latn-CS" sz="2000" b="1" dirty="0">
                <a:latin typeface="+mn-lt"/>
              </a:rPr>
              <a:t> </a:t>
            </a:r>
            <a:r>
              <a:rPr lang="sr-Cyrl-CS" sz="2000" b="1" dirty="0">
                <a:latin typeface="+mn-lt"/>
              </a:rPr>
              <a:t>са</a:t>
            </a:r>
            <a:r>
              <a:rPr lang="sr-Latn-CS" sz="2000" b="1" dirty="0">
                <a:latin typeface="+mn-lt"/>
              </a:rPr>
              <a:t> </a:t>
            </a:r>
            <a:r>
              <a:rPr lang="sr-Cyrl-CS" sz="2000" b="1" dirty="0">
                <a:latin typeface="+mn-lt"/>
              </a:rPr>
              <a:t>леком</a:t>
            </a:r>
            <a:r>
              <a:rPr lang="sr-Latn-CS" sz="2000" b="1" dirty="0">
                <a:latin typeface="+mn-lt"/>
              </a:rPr>
              <a:t> </a:t>
            </a:r>
            <a:r>
              <a:rPr lang="en-US" sz="2000" b="1" dirty="0">
                <a:latin typeface="+mn-lt"/>
              </a:rPr>
              <a:t>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172200" y="2209800"/>
            <a:ext cx="2716213" cy="708025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sr-Cyrl-CS" sz="2000" b="1" dirty="0">
                <a:latin typeface="+mn-lt"/>
              </a:rPr>
              <a:t>Ласерски</a:t>
            </a:r>
            <a:r>
              <a:rPr lang="sr-Latn-CS" sz="2000" b="1" dirty="0">
                <a:latin typeface="+mn-lt"/>
              </a:rPr>
              <a:t> </a:t>
            </a:r>
            <a:r>
              <a:rPr lang="sr-Cyrl-CS" sz="2000" b="1" dirty="0">
                <a:latin typeface="+mn-lt"/>
              </a:rPr>
              <a:t>избушена</a:t>
            </a:r>
            <a:r>
              <a:rPr lang="sr-Latn-CS" sz="2000" b="1" dirty="0">
                <a:latin typeface="+mn-lt"/>
              </a:rPr>
              <a:t> </a:t>
            </a:r>
            <a:r>
              <a:rPr lang="sr-Cyrl-CS" sz="2000" b="1" dirty="0">
                <a:latin typeface="+mn-lt"/>
              </a:rPr>
              <a:t>рупе</a:t>
            </a:r>
            <a:endParaRPr lang="en-US" sz="2000" b="1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76400" y="5445125"/>
            <a:ext cx="2660650" cy="1323975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>
              <a:defRPr/>
            </a:pPr>
            <a:endParaRPr lang="sr-Latn-CS" sz="2000" b="1" dirty="0">
              <a:latin typeface="+mn-lt"/>
            </a:endParaRPr>
          </a:p>
          <a:p>
            <a:pPr algn="ctr">
              <a:defRPr/>
            </a:pPr>
            <a:r>
              <a:rPr lang="sr-Cyrl-CS" sz="2000" b="1" dirty="0">
                <a:latin typeface="+mn-lt"/>
              </a:rPr>
              <a:t>Полу</a:t>
            </a:r>
            <a:r>
              <a:rPr lang="sr-Latn-CS" sz="2000" b="1" dirty="0">
                <a:latin typeface="+mn-lt"/>
              </a:rPr>
              <a:t>-</a:t>
            </a:r>
            <a:r>
              <a:rPr lang="sr-Cyrl-CS" sz="2000" b="1" dirty="0">
                <a:latin typeface="+mn-lt"/>
              </a:rPr>
              <a:t>пропустљива</a:t>
            </a:r>
            <a:r>
              <a:rPr lang="sr-Latn-CS" sz="2000" b="1" dirty="0">
                <a:latin typeface="+mn-lt"/>
              </a:rPr>
              <a:t> </a:t>
            </a:r>
            <a:r>
              <a:rPr lang="sr-Cyrl-CS" sz="2000" b="1" dirty="0">
                <a:latin typeface="+mn-lt"/>
              </a:rPr>
              <a:t>мембрана</a:t>
            </a:r>
            <a:endParaRPr lang="sr-Latn-CS" sz="2000" b="1" dirty="0">
              <a:latin typeface="+mn-lt"/>
            </a:endParaRPr>
          </a:p>
          <a:p>
            <a:pPr algn="ctr">
              <a:defRPr/>
            </a:pPr>
            <a:endParaRPr lang="en-US" sz="2000" b="1" dirty="0">
              <a:latin typeface="+mn-lt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5651500" y="2565400"/>
            <a:ext cx="649288" cy="1428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5940425" y="3068638"/>
            <a:ext cx="36036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5940425" y="4005263"/>
            <a:ext cx="431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5940425" y="4724400"/>
            <a:ext cx="863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4211638" y="5229225"/>
            <a:ext cx="360362" cy="431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324600" y="3860800"/>
            <a:ext cx="2032000" cy="708025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sr-Cyrl-CS" sz="2000" b="1" dirty="0">
                <a:latin typeface="+mn-lt"/>
              </a:rPr>
              <a:t>Одељак</a:t>
            </a:r>
            <a:r>
              <a:rPr lang="sr-Latn-CS" sz="2000" b="1" dirty="0">
                <a:latin typeface="+mn-lt"/>
              </a:rPr>
              <a:t> </a:t>
            </a:r>
            <a:r>
              <a:rPr lang="sr-Cyrl-CS" sz="2000" b="1" dirty="0">
                <a:latin typeface="+mn-lt"/>
              </a:rPr>
              <a:t>са</a:t>
            </a:r>
            <a:r>
              <a:rPr lang="sr-Latn-CS" sz="2000" b="1" dirty="0">
                <a:latin typeface="+mn-lt"/>
              </a:rPr>
              <a:t> </a:t>
            </a:r>
            <a:r>
              <a:rPr lang="sr-Cyrl-CS" sz="2000" b="1" dirty="0">
                <a:latin typeface="+mn-lt"/>
              </a:rPr>
              <a:t>леком</a:t>
            </a:r>
            <a:r>
              <a:rPr lang="sr-Latn-CS" sz="2000" b="1" dirty="0">
                <a:latin typeface="+mn-lt"/>
              </a:rPr>
              <a:t> 2</a:t>
            </a:r>
            <a:endParaRPr lang="en-US" sz="2000" b="1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77000" y="4533900"/>
            <a:ext cx="1885950" cy="40005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sr-Cyrl-CS" sz="2000" b="1" dirty="0">
                <a:latin typeface="+mn-lt"/>
              </a:rPr>
              <a:t>Потискивач</a:t>
            </a:r>
            <a:endParaRPr lang="en-US" sz="2000" b="1" dirty="0">
              <a:latin typeface="+mn-lt"/>
            </a:endParaRPr>
          </a:p>
        </p:txBody>
      </p:sp>
    </p:spTree>
  </p:cSld>
  <p:clrMapOvr>
    <a:masterClrMapping/>
  </p:clrMapOvr>
  <p:transition advTm="2457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Notched Right Arrow 95"/>
          <p:cNvSpPr/>
          <p:nvPr/>
        </p:nvSpPr>
        <p:spPr bwMode="auto">
          <a:xfrm>
            <a:off x="268288" y="3564742"/>
            <a:ext cx="1553592" cy="470517"/>
          </a:xfrm>
          <a:prstGeom prst="notchedRightArrow">
            <a:avLst/>
          </a:prstGeom>
          <a:solidFill>
            <a:schemeClr val="tx1">
              <a:lumMod val="20000"/>
              <a:lumOff val="8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eaLnBrk="0" hangingPunct="0"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95" name="Notched Right Arrow 94"/>
          <p:cNvSpPr/>
          <p:nvPr/>
        </p:nvSpPr>
        <p:spPr bwMode="auto">
          <a:xfrm>
            <a:off x="0" y="4326635"/>
            <a:ext cx="1782213" cy="470517"/>
          </a:xfrm>
          <a:prstGeom prst="notchedRightArrow">
            <a:avLst/>
          </a:prstGeom>
          <a:solidFill>
            <a:schemeClr val="tx1">
              <a:lumMod val="20000"/>
              <a:lumOff val="80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eaLnBrk="0" hangingPunct="0"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3" name="TextBox 5"/>
          <p:cNvSpPr txBox="1">
            <a:spLocks noChangeArrowheads="1"/>
          </p:cNvSpPr>
          <p:nvPr/>
        </p:nvSpPr>
        <p:spPr bwMode="auto">
          <a:xfrm>
            <a:off x="2590800" y="5133975"/>
            <a:ext cx="195897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CS" sz="1200" b="1" dirty="0">
                <a:solidFill>
                  <a:srgbClr val="333333"/>
                </a:solidFill>
                <a:latin typeface="+mn-lt"/>
              </a:rPr>
              <a:t>палиперидон</a:t>
            </a:r>
            <a:r>
              <a:rPr lang="x-none" sz="1200" b="1">
                <a:solidFill>
                  <a:srgbClr val="333333"/>
                </a:solidFill>
                <a:latin typeface="+mn-lt"/>
              </a:rPr>
              <a:t> </a:t>
            </a:r>
            <a:r>
              <a:rPr lang="sr-Cyrl-CS" sz="1200" b="1" dirty="0">
                <a:solidFill>
                  <a:srgbClr val="333333"/>
                </a:solidFill>
                <a:latin typeface="+mn-lt"/>
              </a:rPr>
              <a:t>палмитат</a:t>
            </a:r>
            <a:endParaRPr lang="en-GB" sz="1200" b="1" dirty="0">
              <a:solidFill>
                <a:srgbClr val="333333"/>
              </a:solidFill>
              <a:latin typeface="+mn-lt"/>
            </a:endParaRPr>
          </a:p>
          <a:p>
            <a:pPr marL="101600" indent="-1016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sz="1200" dirty="0">
                <a:solidFill>
                  <a:srgbClr val="333333"/>
                </a:solidFill>
                <a:latin typeface="+mn-lt"/>
              </a:rPr>
              <a:t>веће</a:t>
            </a:r>
            <a:r>
              <a:rPr lang="x-none" sz="1200">
                <a:solidFill>
                  <a:srgbClr val="333333"/>
                </a:solidFill>
                <a:latin typeface="+mn-lt"/>
              </a:rPr>
              <a:t> </a:t>
            </a:r>
            <a:r>
              <a:rPr lang="sr-Cyrl-CS" sz="1200" dirty="0">
                <a:solidFill>
                  <a:srgbClr val="333333"/>
                </a:solidFill>
                <a:latin typeface="+mn-lt"/>
              </a:rPr>
              <a:t>честице</a:t>
            </a:r>
            <a:endParaRPr lang="en-GB" sz="1200" dirty="0">
              <a:solidFill>
                <a:srgbClr val="333333"/>
              </a:solidFill>
              <a:latin typeface="+mn-lt"/>
            </a:endParaRPr>
          </a:p>
          <a:p>
            <a:pPr marL="101600" indent="-1016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sz="1200" dirty="0">
                <a:solidFill>
                  <a:srgbClr val="333333"/>
                </a:solidFill>
                <a:latin typeface="+mn-lt"/>
              </a:rPr>
              <a:t>скоро</a:t>
            </a:r>
            <a:r>
              <a:rPr lang="x-none" sz="1200">
                <a:solidFill>
                  <a:srgbClr val="333333"/>
                </a:solidFill>
                <a:latin typeface="+mn-lt"/>
              </a:rPr>
              <a:t> </a:t>
            </a:r>
            <a:r>
              <a:rPr lang="sr-Cyrl-CS" sz="1200" dirty="0">
                <a:solidFill>
                  <a:srgbClr val="333333"/>
                </a:solidFill>
                <a:latin typeface="+mn-lt"/>
              </a:rPr>
              <a:t>нерастворљив</a:t>
            </a:r>
            <a:endParaRPr lang="en-GB" sz="1200" dirty="0">
              <a:solidFill>
                <a:srgbClr val="333333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dirty="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4241800" y="5021263"/>
            <a:ext cx="2667000" cy="10160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CS" sz="1200" b="1" dirty="0">
                <a:solidFill>
                  <a:srgbClr val="333333"/>
                </a:solidFill>
                <a:latin typeface="+mn-lt"/>
              </a:rPr>
              <a:t>Палиперидон</a:t>
            </a:r>
            <a:r>
              <a:rPr lang="x-none" sz="1200" b="1">
                <a:solidFill>
                  <a:srgbClr val="333333"/>
                </a:solidFill>
                <a:latin typeface="+mn-lt"/>
              </a:rPr>
              <a:t> </a:t>
            </a:r>
            <a:r>
              <a:rPr lang="sr-Cyrl-CS" sz="1200" b="1" dirty="0">
                <a:solidFill>
                  <a:srgbClr val="333333"/>
                </a:solidFill>
                <a:latin typeface="+mn-lt"/>
              </a:rPr>
              <a:t>палмитат</a:t>
            </a:r>
            <a:r>
              <a:rPr lang="en-GB" sz="1200" b="1" dirty="0">
                <a:solidFill>
                  <a:srgbClr val="333333"/>
                </a:solidFill>
                <a:latin typeface="+mn-lt"/>
              </a:rPr>
              <a:t> </a:t>
            </a:r>
            <a:r>
              <a:rPr lang="en-GB" sz="1200" b="1" dirty="0" err="1">
                <a:solidFill>
                  <a:srgbClr val="333333"/>
                </a:solidFill>
                <a:latin typeface="+mn-lt"/>
              </a:rPr>
              <a:t>Nanocrystal</a:t>
            </a:r>
            <a:r>
              <a:rPr lang="en-US" sz="1200" baseline="30000" dirty="0">
                <a:solidFill>
                  <a:srgbClr val="333333"/>
                </a:solidFill>
                <a:latin typeface="+mn-lt"/>
              </a:rPr>
              <a:t>®</a:t>
            </a:r>
            <a:r>
              <a:rPr lang="en-GB" sz="1200" b="1" dirty="0">
                <a:solidFill>
                  <a:srgbClr val="333333"/>
                </a:solidFill>
                <a:latin typeface="+mn-lt"/>
              </a:rPr>
              <a:t> </a:t>
            </a:r>
            <a:r>
              <a:rPr lang="sr-Cyrl-CS" sz="1200" b="1" dirty="0">
                <a:solidFill>
                  <a:srgbClr val="333333"/>
                </a:solidFill>
                <a:latin typeface="+mn-lt"/>
              </a:rPr>
              <a:t>честице</a:t>
            </a:r>
            <a:endParaRPr lang="en-GB" sz="1200" b="1" dirty="0">
              <a:solidFill>
                <a:srgbClr val="333333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200" dirty="0">
                <a:solidFill>
                  <a:srgbClr val="333333"/>
                </a:solidFill>
                <a:latin typeface="+mn-lt"/>
              </a:rPr>
              <a:t> </a:t>
            </a:r>
            <a:r>
              <a:rPr lang="sr-Cyrl-CS" sz="1200" dirty="0">
                <a:solidFill>
                  <a:srgbClr val="333333"/>
                </a:solidFill>
                <a:latin typeface="+mn-lt"/>
              </a:rPr>
              <a:t>повећана</a:t>
            </a:r>
            <a:r>
              <a:rPr lang="x-none" sz="1200">
                <a:solidFill>
                  <a:srgbClr val="333333"/>
                </a:solidFill>
                <a:latin typeface="+mn-lt"/>
              </a:rPr>
              <a:t> </a:t>
            </a:r>
            <a:r>
              <a:rPr lang="sr-Cyrl-CS" sz="1200" dirty="0">
                <a:solidFill>
                  <a:srgbClr val="333333"/>
                </a:solidFill>
                <a:latin typeface="+mn-lt"/>
              </a:rPr>
              <a:t>растворљивост</a:t>
            </a:r>
            <a:endParaRPr lang="x-none" sz="1200" dirty="0">
              <a:solidFill>
                <a:srgbClr val="333333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x-none" sz="1200">
                <a:solidFill>
                  <a:srgbClr val="333333"/>
                </a:solidFill>
                <a:latin typeface="+mn-lt"/>
              </a:rPr>
              <a:t> </a:t>
            </a:r>
            <a:r>
              <a:rPr lang="sr-Cyrl-CS" sz="1200" dirty="0">
                <a:solidFill>
                  <a:srgbClr val="333333"/>
                </a:solidFill>
                <a:latin typeface="+mn-lt"/>
              </a:rPr>
              <a:t>већи</a:t>
            </a:r>
            <a:r>
              <a:rPr lang="x-none" sz="1200">
                <a:solidFill>
                  <a:srgbClr val="333333"/>
                </a:solidFill>
                <a:latin typeface="+mn-lt"/>
              </a:rPr>
              <a:t> </a:t>
            </a:r>
            <a:r>
              <a:rPr lang="sr-Cyrl-CS" sz="1200" dirty="0">
                <a:solidFill>
                  <a:srgbClr val="333333"/>
                </a:solidFill>
                <a:latin typeface="+mn-lt"/>
              </a:rPr>
              <a:t>степен</a:t>
            </a:r>
            <a:r>
              <a:rPr lang="x-none" sz="1200">
                <a:solidFill>
                  <a:srgbClr val="333333"/>
                </a:solidFill>
                <a:latin typeface="+mn-lt"/>
              </a:rPr>
              <a:t> </a:t>
            </a:r>
            <a:r>
              <a:rPr lang="sr-Cyrl-CS" sz="1200" dirty="0">
                <a:solidFill>
                  <a:srgbClr val="333333"/>
                </a:solidFill>
                <a:latin typeface="+mn-lt"/>
              </a:rPr>
              <a:t>ресорпције</a:t>
            </a:r>
            <a:endParaRPr lang="en-GB" sz="1200" dirty="0">
              <a:solidFill>
                <a:srgbClr val="333333"/>
              </a:solidFill>
              <a:latin typeface="+mn-lt"/>
            </a:endParaRPr>
          </a:p>
          <a:p>
            <a:pPr marL="88900" indent="-88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sz="1200" dirty="0">
                <a:solidFill>
                  <a:srgbClr val="333333"/>
                </a:solidFill>
                <a:latin typeface="+mn-lt"/>
              </a:rPr>
              <a:t>већа</a:t>
            </a:r>
            <a:r>
              <a:rPr lang="x-none" sz="1200">
                <a:solidFill>
                  <a:srgbClr val="333333"/>
                </a:solidFill>
                <a:latin typeface="+mn-lt"/>
              </a:rPr>
              <a:t> </a:t>
            </a:r>
            <a:r>
              <a:rPr lang="sr-Cyrl-CS" sz="1200" dirty="0">
                <a:solidFill>
                  <a:srgbClr val="333333"/>
                </a:solidFill>
                <a:latin typeface="+mn-lt"/>
              </a:rPr>
              <a:t>биорасположивост</a:t>
            </a:r>
            <a:endParaRPr lang="en-GB" sz="1200" dirty="0">
              <a:solidFill>
                <a:srgbClr val="333333"/>
              </a:solidFill>
              <a:latin typeface="+mn-lt"/>
            </a:endParaRPr>
          </a:p>
        </p:txBody>
      </p:sp>
      <p:cxnSp>
        <p:nvCxnSpPr>
          <p:cNvPr id="22538" name="Straight Connector 91"/>
          <p:cNvCxnSpPr>
            <a:cxnSpLocks noChangeShapeType="1"/>
          </p:cNvCxnSpPr>
          <p:nvPr/>
        </p:nvCxnSpPr>
        <p:spPr bwMode="auto">
          <a:xfrm>
            <a:off x="785813" y="4219575"/>
            <a:ext cx="1858962" cy="0"/>
          </a:xfrm>
          <a:prstGeom prst="line">
            <a:avLst/>
          </a:prstGeom>
          <a:noFill/>
          <a:ln w="57150" algn="ctr">
            <a:solidFill>
              <a:srgbClr val="595959"/>
            </a:solidFill>
            <a:round/>
            <a:headEnd type="none" w="sm" len="sm"/>
            <a:tailEnd type="none" w="sm" len="sm"/>
          </a:ln>
        </p:spPr>
      </p:cxnSp>
      <p:sp>
        <p:nvSpPr>
          <p:cNvPr id="6" name="Hexagon 5"/>
          <p:cNvSpPr/>
          <p:nvPr/>
        </p:nvSpPr>
        <p:spPr bwMode="auto">
          <a:xfrm>
            <a:off x="3912670" y="3871334"/>
            <a:ext cx="273833" cy="239143"/>
          </a:xfrm>
          <a:prstGeom prst="hexagon">
            <a:avLst/>
          </a:prstGeom>
          <a:gradFill flip="none" rotWithShape="1">
            <a:gsLst>
              <a:gs pos="0">
                <a:srgbClr val="F5821F">
                  <a:shade val="30000"/>
                  <a:satMod val="115000"/>
                </a:srgbClr>
              </a:gs>
              <a:gs pos="50000">
                <a:srgbClr val="F5821F">
                  <a:shade val="67500"/>
                  <a:satMod val="115000"/>
                </a:srgbClr>
              </a:gs>
              <a:gs pos="100000">
                <a:srgbClr val="F5821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F5821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7" name="Hexagon 6"/>
          <p:cNvSpPr/>
          <p:nvPr/>
        </p:nvSpPr>
        <p:spPr bwMode="auto">
          <a:xfrm>
            <a:off x="4285319" y="3902649"/>
            <a:ext cx="273833" cy="239143"/>
          </a:xfrm>
          <a:prstGeom prst="hexagon">
            <a:avLst/>
          </a:prstGeom>
          <a:gradFill flip="none" rotWithShape="1">
            <a:gsLst>
              <a:gs pos="0">
                <a:srgbClr val="F5821F">
                  <a:shade val="30000"/>
                  <a:satMod val="115000"/>
                </a:srgbClr>
              </a:gs>
              <a:gs pos="50000">
                <a:srgbClr val="F5821F">
                  <a:shade val="67500"/>
                  <a:satMod val="115000"/>
                </a:srgbClr>
              </a:gs>
              <a:gs pos="100000">
                <a:srgbClr val="F5821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F5821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8" name="Hexagon 7"/>
          <p:cNvSpPr/>
          <p:nvPr/>
        </p:nvSpPr>
        <p:spPr bwMode="auto">
          <a:xfrm>
            <a:off x="4163707" y="4132798"/>
            <a:ext cx="273833" cy="239143"/>
          </a:xfrm>
          <a:prstGeom prst="hexagon">
            <a:avLst/>
          </a:prstGeom>
          <a:gradFill flip="none" rotWithShape="1">
            <a:gsLst>
              <a:gs pos="0">
                <a:srgbClr val="F5821F">
                  <a:shade val="30000"/>
                  <a:satMod val="115000"/>
                </a:srgbClr>
              </a:gs>
              <a:gs pos="50000">
                <a:srgbClr val="F5821F">
                  <a:shade val="67500"/>
                  <a:satMod val="115000"/>
                </a:srgbClr>
              </a:gs>
              <a:gs pos="100000">
                <a:srgbClr val="F5821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F5821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9" name="Hexagon 8"/>
          <p:cNvSpPr/>
          <p:nvPr/>
        </p:nvSpPr>
        <p:spPr bwMode="auto">
          <a:xfrm>
            <a:off x="3894914" y="4230424"/>
            <a:ext cx="273833" cy="239143"/>
          </a:xfrm>
          <a:prstGeom prst="hexagon">
            <a:avLst/>
          </a:prstGeom>
          <a:gradFill flip="none" rotWithShape="1">
            <a:gsLst>
              <a:gs pos="0">
                <a:srgbClr val="F5821F">
                  <a:shade val="30000"/>
                  <a:satMod val="115000"/>
                </a:srgbClr>
              </a:gs>
              <a:gs pos="50000">
                <a:srgbClr val="F5821F">
                  <a:shade val="67500"/>
                  <a:satMod val="115000"/>
                </a:srgbClr>
              </a:gs>
              <a:gs pos="100000">
                <a:srgbClr val="F5821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F5821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10" name="Hexagon 9"/>
          <p:cNvSpPr/>
          <p:nvPr/>
        </p:nvSpPr>
        <p:spPr bwMode="auto">
          <a:xfrm>
            <a:off x="3696596" y="4099934"/>
            <a:ext cx="273833" cy="239143"/>
          </a:xfrm>
          <a:prstGeom prst="hexagon">
            <a:avLst/>
          </a:prstGeom>
          <a:gradFill flip="none" rotWithShape="1">
            <a:gsLst>
              <a:gs pos="0">
                <a:srgbClr val="F5821F">
                  <a:shade val="30000"/>
                  <a:satMod val="115000"/>
                </a:srgbClr>
              </a:gs>
              <a:gs pos="50000">
                <a:srgbClr val="F5821F">
                  <a:shade val="67500"/>
                  <a:satMod val="115000"/>
                </a:srgbClr>
              </a:gs>
              <a:gs pos="100000">
                <a:srgbClr val="F5821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F5821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11" name="Hexagon 10"/>
          <p:cNvSpPr/>
          <p:nvPr/>
        </p:nvSpPr>
        <p:spPr bwMode="auto">
          <a:xfrm>
            <a:off x="3471128" y="4272167"/>
            <a:ext cx="273833" cy="239143"/>
          </a:xfrm>
          <a:prstGeom prst="hexagon">
            <a:avLst/>
          </a:prstGeom>
          <a:gradFill flip="none" rotWithShape="1">
            <a:gsLst>
              <a:gs pos="0">
                <a:srgbClr val="F5821F">
                  <a:shade val="30000"/>
                  <a:satMod val="115000"/>
                </a:srgbClr>
              </a:gs>
              <a:gs pos="50000">
                <a:srgbClr val="F5821F">
                  <a:shade val="67500"/>
                  <a:satMod val="115000"/>
                </a:srgbClr>
              </a:gs>
              <a:gs pos="100000">
                <a:srgbClr val="F5821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F5821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12" name="Hexagon 11"/>
          <p:cNvSpPr/>
          <p:nvPr/>
        </p:nvSpPr>
        <p:spPr bwMode="auto">
          <a:xfrm>
            <a:off x="3502443" y="3849414"/>
            <a:ext cx="273833" cy="239143"/>
          </a:xfrm>
          <a:prstGeom prst="hexagon">
            <a:avLst/>
          </a:prstGeom>
          <a:gradFill flip="none" rotWithShape="1">
            <a:gsLst>
              <a:gs pos="0">
                <a:srgbClr val="F5821F">
                  <a:shade val="30000"/>
                  <a:satMod val="115000"/>
                </a:srgbClr>
              </a:gs>
              <a:gs pos="50000">
                <a:srgbClr val="F5821F">
                  <a:shade val="67500"/>
                  <a:satMod val="115000"/>
                </a:srgbClr>
              </a:gs>
              <a:gs pos="100000">
                <a:srgbClr val="F5821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F5821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13" name="Hexagon 12"/>
          <p:cNvSpPr/>
          <p:nvPr/>
        </p:nvSpPr>
        <p:spPr bwMode="auto">
          <a:xfrm>
            <a:off x="3161109" y="3968411"/>
            <a:ext cx="273833" cy="239143"/>
          </a:xfrm>
          <a:prstGeom prst="hexagon">
            <a:avLst/>
          </a:prstGeom>
          <a:gradFill flip="none" rotWithShape="1">
            <a:gsLst>
              <a:gs pos="0">
                <a:srgbClr val="F5821F">
                  <a:shade val="30000"/>
                  <a:satMod val="115000"/>
                </a:srgbClr>
              </a:gs>
              <a:gs pos="50000">
                <a:srgbClr val="F5821F">
                  <a:shade val="67500"/>
                  <a:satMod val="115000"/>
                </a:srgbClr>
              </a:gs>
              <a:gs pos="100000">
                <a:srgbClr val="F5821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F5821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14" name="Hexagon 13"/>
          <p:cNvSpPr/>
          <p:nvPr/>
        </p:nvSpPr>
        <p:spPr bwMode="auto">
          <a:xfrm>
            <a:off x="3230002" y="4205340"/>
            <a:ext cx="273833" cy="239143"/>
          </a:xfrm>
          <a:prstGeom prst="hexagon">
            <a:avLst/>
          </a:prstGeom>
          <a:gradFill flip="none" rotWithShape="1">
            <a:gsLst>
              <a:gs pos="0">
                <a:srgbClr val="F5821F">
                  <a:shade val="30000"/>
                  <a:satMod val="115000"/>
                </a:srgbClr>
              </a:gs>
              <a:gs pos="50000">
                <a:srgbClr val="F5821F">
                  <a:shade val="67500"/>
                  <a:satMod val="115000"/>
                </a:srgbClr>
              </a:gs>
              <a:gs pos="100000">
                <a:srgbClr val="F5821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F5821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15" name="Hexagon 14"/>
          <p:cNvSpPr/>
          <p:nvPr/>
        </p:nvSpPr>
        <p:spPr bwMode="auto">
          <a:xfrm>
            <a:off x="4900486" y="3964276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F5821F">
                  <a:shade val="30000"/>
                  <a:satMod val="115000"/>
                </a:srgbClr>
              </a:gs>
              <a:gs pos="50000">
                <a:srgbClr val="F5821F">
                  <a:shade val="67500"/>
                  <a:satMod val="115000"/>
                </a:srgbClr>
              </a:gs>
              <a:gs pos="100000">
                <a:srgbClr val="F5821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F5821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16" name="Hexagon 15"/>
          <p:cNvSpPr/>
          <p:nvPr/>
        </p:nvSpPr>
        <p:spPr bwMode="auto">
          <a:xfrm>
            <a:off x="5072719" y="3923566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F5821F">
                  <a:shade val="30000"/>
                  <a:satMod val="115000"/>
                </a:srgbClr>
              </a:gs>
              <a:gs pos="50000">
                <a:srgbClr val="F5821F">
                  <a:shade val="67500"/>
                  <a:satMod val="115000"/>
                </a:srgbClr>
              </a:gs>
              <a:gs pos="100000">
                <a:srgbClr val="F5821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F5821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17" name="Hexagon 16"/>
          <p:cNvSpPr/>
          <p:nvPr/>
        </p:nvSpPr>
        <p:spPr bwMode="auto">
          <a:xfrm>
            <a:off x="5301319" y="3951750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F5821F">
                  <a:shade val="30000"/>
                  <a:satMod val="115000"/>
                </a:srgbClr>
              </a:gs>
              <a:gs pos="50000">
                <a:srgbClr val="F5821F">
                  <a:shade val="67500"/>
                  <a:satMod val="115000"/>
                </a:srgbClr>
              </a:gs>
              <a:gs pos="100000">
                <a:srgbClr val="F5821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F5821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18" name="Hexagon 17"/>
          <p:cNvSpPr/>
          <p:nvPr/>
        </p:nvSpPr>
        <p:spPr bwMode="auto">
          <a:xfrm>
            <a:off x="5435974" y="4048826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F5821F">
                  <a:shade val="30000"/>
                  <a:satMod val="115000"/>
                </a:srgbClr>
              </a:gs>
              <a:gs pos="50000">
                <a:srgbClr val="F5821F">
                  <a:shade val="67500"/>
                  <a:satMod val="115000"/>
                </a:srgbClr>
              </a:gs>
              <a:gs pos="100000">
                <a:srgbClr val="F5821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F5821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19" name="Hexagon 18"/>
          <p:cNvSpPr/>
          <p:nvPr/>
        </p:nvSpPr>
        <p:spPr bwMode="auto">
          <a:xfrm>
            <a:off x="5542446" y="3926698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F5821F">
                  <a:shade val="30000"/>
                  <a:satMod val="115000"/>
                </a:srgbClr>
              </a:gs>
              <a:gs pos="50000">
                <a:srgbClr val="F5821F">
                  <a:shade val="67500"/>
                  <a:satMod val="115000"/>
                </a:srgbClr>
              </a:gs>
              <a:gs pos="100000">
                <a:srgbClr val="F5821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F5821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20" name="Hexagon 19"/>
          <p:cNvSpPr/>
          <p:nvPr/>
        </p:nvSpPr>
        <p:spPr bwMode="auto">
          <a:xfrm>
            <a:off x="5786704" y="3854673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F5821F">
                  <a:shade val="30000"/>
                  <a:satMod val="115000"/>
                </a:srgbClr>
              </a:gs>
              <a:gs pos="50000">
                <a:srgbClr val="F5821F">
                  <a:shade val="67500"/>
                  <a:satMod val="115000"/>
                </a:srgbClr>
              </a:gs>
              <a:gs pos="100000">
                <a:srgbClr val="F5821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F5821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21" name="Hexagon 20"/>
          <p:cNvSpPr/>
          <p:nvPr/>
        </p:nvSpPr>
        <p:spPr bwMode="auto">
          <a:xfrm>
            <a:off x="5946411" y="3882857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F5821F">
                  <a:shade val="30000"/>
                  <a:satMod val="115000"/>
                </a:srgbClr>
              </a:gs>
              <a:gs pos="50000">
                <a:srgbClr val="F5821F">
                  <a:shade val="67500"/>
                  <a:satMod val="115000"/>
                </a:srgbClr>
              </a:gs>
              <a:gs pos="100000">
                <a:srgbClr val="F5821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F5821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22" name="Hexagon 21"/>
          <p:cNvSpPr/>
          <p:nvPr/>
        </p:nvSpPr>
        <p:spPr bwMode="auto">
          <a:xfrm>
            <a:off x="6203194" y="3907909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F5821F">
                  <a:shade val="30000"/>
                  <a:satMod val="115000"/>
                </a:srgbClr>
              </a:gs>
              <a:gs pos="50000">
                <a:srgbClr val="F5821F">
                  <a:shade val="67500"/>
                  <a:satMod val="115000"/>
                </a:srgbClr>
              </a:gs>
              <a:gs pos="100000">
                <a:srgbClr val="F5821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F5821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23" name="Hexagon 22"/>
          <p:cNvSpPr/>
          <p:nvPr/>
        </p:nvSpPr>
        <p:spPr bwMode="auto">
          <a:xfrm>
            <a:off x="6294008" y="4070747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F5821F">
                  <a:shade val="30000"/>
                  <a:satMod val="115000"/>
                </a:srgbClr>
              </a:gs>
              <a:gs pos="50000">
                <a:srgbClr val="F5821F">
                  <a:shade val="67500"/>
                  <a:satMod val="115000"/>
                </a:srgbClr>
              </a:gs>
              <a:gs pos="100000">
                <a:srgbClr val="F5821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F5821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24" name="Hexagon 23"/>
          <p:cNvSpPr/>
          <p:nvPr/>
        </p:nvSpPr>
        <p:spPr bwMode="auto">
          <a:xfrm>
            <a:off x="6149959" y="4261769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F5821F">
                  <a:shade val="30000"/>
                  <a:satMod val="115000"/>
                </a:srgbClr>
              </a:gs>
              <a:gs pos="50000">
                <a:srgbClr val="F5821F">
                  <a:shade val="67500"/>
                  <a:satMod val="115000"/>
                </a:srgbClr>
              </a:gs>
              <a:gs pos="100000">
                <a:srgbClr val="F5821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F5821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25" name="Hexagon 24"/>
          <p:cNvSpPr/>
          <p:nvPr/>
        </p:nvSpPr>
        <p:spPr bwMode="auto">
          <a:xfrm>
            <a:off x="6024698" y="4145904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F5821F">
                  <a:shade val="30000"/>
                  <a:satMod val="115000"/>
                </a:srgbClr>
              </a:gs>
              <a:gs pos="50000">
                <a:srgbClr val="F5821F">
                  <a:shade val="67500"/>
                  <a:satMod val="115000"/>
                </a:srgbClr>
              </a:gs>
              <a:gs pos="100000">
                <a:srgbClr val="F5821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F5821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26" name="Hexagon 25"/>
          <p:cNvSpPr/>
          <p:nvPr/>
        </p:nvSpPr>
        <p:spPr bwMode="auto">
          <a:xfrm>
            <a:off x="5858728" y="4083273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F5821F">
                  <a:shade val="30000"/>
                  <a:satMod val="115000"/>
                </a:srgbClr>
              </a:gs>
              <a:gs pos="50000">
                <a:srgbClr val="F5821F">
                  <a:shade val="67500"/>
                  <a:satMod val="115000"/>
                </a:srgbClr>
              </a:gs>
              <a:gs pos="100000">
                <a:srgbClr val="F5821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F5821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27" name="Hexagon 26"/>
          <p:cNvSpPr/>
          <p:nvPr/>
        </p:nvSpPr>
        <p:spPr bwMode="auto">
          <a:xfrm>
            <a:off x="5661443" y="4098931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F5821F">
                  <a:shade val="30000"/>
                  <a:satMod val="115000"/>
                </a:srgbClr>
              </a:gs>
              <a:gs pos="50000">
                <a:srgbClr val="F5821F">
                  <a:shade val="67500"/>
                  <a:satMod val="115000"/>
                </a:srgbClr>
              </a:gs>
              <a:gs pos="100000">
                <a:srgbClr val="F5821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F5821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28" name="Hexagon 27"/>
          <p:cNvSpPr/>
          <p:nvPr/>
        </p:nvSpPr>
        <p:spPr bwMode="auto">
          <a:xfrm>
            <a:off x="5717811" y="4268032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F5821F">
                  <a:shade val="30000"/>
                  <a:satMod val="115000"/>
                </a:srgbClr>
              </a:gs>
              <a:gs pos="50000">
                <a:srgbClr val="F5821F">
                  <a:shade val="67500"/>
                  <a:satMod val="115000"/>
                </a:srgbClr>
              </a:gs>
              <a:gs pos="100000">
                <a:srgbClr val="F5821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F5821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29" name="Hexagon 28"/>
          <p:cNvSpPr/>
          <p:nvPr/>
        </p:nvSpPr>
        <p:spPr bwMode="auto">
          <a:xfrm>
            <a:off x="5849334" y="4361978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F5821F">
                  <a:shade val="30000"/>
                  <a:satMod val="115000"/>
                </a:srgbClr>
              </a:gs>
              <a:gs pos="50000">
                <a:srgbClr val="F5821F">
                  <a:shade val="67500"/>
                  <a:satMod val="115000"/>
                </a:srgbClr>
              </a:gs>
              <a:gs pos="100000">
                <a:srgbClr val="F5821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F5821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30" name="Hexagon 29"/>
          <p:cNvSpPr/>
          <p:nvPr/>
        </p:nvSpPr>
        <p:spPr bwMode="auto">
          <a:xfrm>
            <a:off x="6012172" y="4380767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F5821F">
                  <a:shade val="30000"/>
                  <a:satMod val="115000"/>
                </a:srgbClr>
              </a:gs>
              <a:gs pos="50000">
                <a:srgbClr val="F5821F">
                  <a:shade val="67500"/>
                  <a:satMod val="115000"/>
                </a:srgbClr>
              </a:gs>
              <a:gs pos="100000">
                <a:srgbClr val="F5821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F5821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31" name="Hexagon 30"/>
          <p:cNvSpPr/>
          <p:nvPr/>
        </p:nvSpPr>
        <p:spPr bwMode="auto">
          <a:xfrm>
            <a:off x="5580024" y="4396424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F5821F">
                  <a:shade val="30000"/>
                  <a:satMod val="115000"/>
                </a:srgbClr>
              </a:gs>
              <a:gs pos="50000">
                <a:srgbClr val="F5821F">
                  <a:shade val="67500"/>
                  <a:satMod val="115000"/>
                </a:srgbClr>
              </a:gs>
              <a:gs pos="100000">
                <a:srgbClr val="F5821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F5821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32" name="Hexagon 31"/>
          <p:cNvSpPr/>
          <p:nvPr/>
        </p:nvSpPr>
        <p:spPr bwMode="auto">
          <a:xfrm>
            <a:off x="5489211" y="4239849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F5821F">
                  <a:shade val="30000"/>
                  <a:satMod val="115000"/>
                </a:srgbClr>
              </a:gs>
              <a:gs pos="50000">
                <a:srgbClr val="F5821F">
                  <a:shade val="67500"/>
                  <a:satMod val="115000"/>
                </a:srgbClr>
              </a:gs>
              <a:gs pos="100000">
                <a:srgbClr val="F5821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F5821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33" name="Hexagon 32"/>
          <p:cNvSpPr/>
          <p:nvPr/>
        </p:nvSpPr>
        <p:spPr bwMode="auto">
          <a:xfrm>
            <a:off x="5291926" y="4349451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F5821F">
                  <a:shade val="30000"/>
                  <a:satMod val="115000"/>
                </a:srgbClr>
              </a:gs>
              <a:gs pos="50000">
                <a:srgbClr val="F5821F">
                  <a:shade val="67500"/>
                  <a:satMod val="115000"/>
                </a:srgbClr>
              </a:gs>
              <a:gs pos="100000">
                <a:srgbClr val="F5821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F5821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34" name="Hexagon 33"/>
          <p:cNvSpPr/>
          <p:nvPr/>
        </p:nvSpPr>
        <p:spPr bwMode="auto">
          <a:xfrm>
            <a:off x="5291409" y="4188195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F5821F">
                  <a:shade val="30000"/>
                  <a:satMod val="115000"/>
                </a:srgbClr>
              </a:gs>
              <a:gs pos="50000">
                <a:srgbClr val="F5821F">
                  <a:shade val="67500"/>
                  <a:satMod val="115000"/>
                </a:srgbClr>
              </a:gs>
              <a:gs pos="100000">
                <a:srgbClr val="F5821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F5821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35" name="Hexagon 34"/>
          <p:cNvSpPr/>
          <p:nvPr/>
        </p:nvSpPr>
        <p:spPr bwMode="auto">
          <a:xfrm>
            <a:off x="5172928" y="4070747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F5821F">
                  <a:shade val="30000"/>
                  <a:satMod val="115000"/>
                </a:srgbClr>
              </a:gs>
              <a:gs pos="50000">
                <a:srgbClr val="F5821F">
                  <a:shade val="67500"/>
                  <a:satMod val="115000"/>
                </a:srgbClr>
              </a:gs>
              <a:gs pos="100000">
                <a:srgbClr val="F5821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F5821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36" name="Hexagon 35"/>
          <p:cNvSpPr/>
          <p:nvPr/>
        </p:nvSpPr>
        <p:spPr bwMode="auto">
          <a:xfrm>
            <a:off x="5019484" y="4102062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F5821F">
                  <a:shade val="30000"/>
                  <a:satMod val="115000"/>
                </a:srgbClr>
              </a:gs>
              <a:gs pos="50000">
                <a:srgbClr val="F5821F">
                  <a:shade val="67500"/>
                  <a:satMod val="115000"/>
                </a:srgbClr>
              </a:gs>
              <a:gs pos="100000">
                <a:srgbClr val="F5821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F5821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37" name="Hexagon 36"/>
          <p:cNvSpPr/>
          <p:nvPr/>
        </p:nvSpPr>
        <p:spPr bwMode="auto">
          <a:xfrm>
            <a:off x="4844992" y="4142772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F5821F">
                  <a:shade val="30000"/>
                  <a:satMod val="115000"/>
                </a:srgbClr>
              </a:gs>
              <a:gs pos="50000">
                <a:srgbClr val="F5821F">
                  <a:shade val="67500"/>
                  <a:satMod val="115000"/>
                </a:srgbClr>
              </a:gs>
              <a:gs pos="100000">
                <a:srgbClr val="F5821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F5821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38" name="Hexagon 37"/>
          <p:cNvSpPr/>
          <p:nvPr/>
        </p:nvSpPr>
        <p:spPr bwMode="auto">
          <a:xfrm>
            <a:off x="4945200" y="4302478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F5821F">
                  <a:shade val="30000"/>
                  <a:satMod val="115000"/>
                </a:srgbClr>
              </a:gs>
              <a:gs pos="50000">
                <a:srgbClr val="F5821F">
                  <a:shade val="67500"/>
                  <a:satMod val="115000"/>
                </a:srgbClr>
              </a:gs>
              <a:gs pos="100000">
                <a:srgbClr val="F5821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F5821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39" name="Hexagon 38"/>
          <p:cNvSpPr/>
          <p:nvPr/>
        </p:nvSpPr>
        <p:spPr bwMode="auto">
          <a:xfrm>
            <a:off x="5120565" y="4311873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F5821F">
                  <a:shade val="30000"/>
                  <a:satMod val="115000"/>
                </a:srgbClr>
              </a:gs>
              <a:gs pos="50000">
                <a:srgbClr val="F5821F">
                  <a:shade val="67500"/>
                  <a:satMod val="115000"/>
                </a:srgbClr>
              </a:gs>
              <a:gs pos="100000">
                <a:srgbClr val="F5821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F5821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40" name="Hexagon 39"/>
          <p:cNvSpPr/>
          <p:nvPr/>
        </p:nvSpPr>
        <p:spPr bwMode="auto">
          <a:xfrm>
            <a:off x="6964150" y="3917304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B01C2E">
                  <a:shade val="30000"/>
                  <a:satMod val="115000"/>
                </a:srgbClr>
              </a:gs>
              <a:gs pos="50000">
                <a:srgbClr val="B01C2E">
                  <a:shade val="67500"/>
                  <a:satMod val="115000"/>
                </a:srgbClr>
              </a:gs>
              <a:gs pos="100000">
                <a:srgbClr val="B01C2E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B01C2E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41" name="Hexagon 40"/>
          <p:cNvSpPr/>
          <p:nvPr/>
        </p:nvSpPr>
        <p:spPr bwMode="auto">
          <a:xfrm>
            <a:off x="6873336" y="4111457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B01C2E">
                  <a:shade val="30000"/>
                  <a:satMod val="115000"/>
                </a:srgbClr>
              </a:gs>
              <a:gs pos="50000">
                <a:srgbClr val="B01C2E">
                  <a:shade val="67500"/>
                  <a:satMod val="115000"/>
                </a:srgbClr>
              </a:gs>
              <a:gs pos="100000">
                <a:srgbClr val="B01C2E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B01C2E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42" name="Hexagon 41"/>
          <p:cNvSpPr/>
          <p:nvPr/>
        </p:nvSpPr>
        <p:spPr bwMode="auto">
          <a:xfrm>
            <a:off x="6826363" y="4302479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B01C2E">
                  <a:shade val="30000"/>
                  <a:satMod val="115000"/>
                </a:srgbClr>
              </a:gs>
              <a:gs pos="50000">
                <a:srgbClr val="B01C2E">
                  <a:shade val="67500"/>
                  <a:satMod val="115000"/>
                </a:srgbClr>
              </a:gs>
              <a:gs pos="100000">
                <a:srgbClr val="B01C2E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B01C2E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43" name="Hexagon 42"/>
          <p:cNvSpPr/>
          <p:nvPr/>
        </p:nvSpPr>
        <p:spPr bwMode="auto">
          <a:xfrm>
            <a:off x="6992333" y="4305610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B01C2E">
                  <a:shade val="30000"/>
                  <a:satMod val="115000"/>
                </a:srgbClr>
              </a:gs>
              <a:gs pos="50000">
                <a:srgbClr val="B01C2E">
                  <a:shade val="67500"/>
                  <a:satMod val="115000"/>
                </a:srgbClr>
              </a:gs>
              <a:gs pos="100000">
                <a:srgbClr val="B01C2E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B01C2E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44" name="Hexagon 43"/>
          <p:cNvSpPr/>
          <p:nvPr/>
        </p:nvSpPr>
        <p:spPr bwMode="auto">
          <a:xfrm>
            <a:off x="7180224" y="4333794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B01C2E">
                  <a:shade val="30000"/>
                  <a:satMod val="115000"/>
                </a:srgbClr>
              </a:gs>
              <a:gs pos="50000">
                <a:srgbClr val="B01C2E">
                  <a:shade val="67500"/>
                  <a:satMod val="115000"/>
                </a:srgbClr>
              </a:gs>
              <a:gs pos="100000">
                <a:srgbClr val="B01C2E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B01C2E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45" name="Hexagon 44"/>
          <p:cNvSpPr/>
          <p:nvPr/>
        </p:nvSpPr>
        <p:spPr bwMode="auto">
          <a:xfrm>
            <a:off x="7180224" y="4152167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B01C2E">
                  <a:shade val="30000"/>
                  <a:satMod val="115000"/>
                </a:srgbClr>
              </a:gs>
              <a:gs pos="50000">
                <a:srgbClr val="B01C2E">
                  <a:shade val="67500"/>
                  <a:satMod val="115000"/>
                </a:srgbClr>
              </a:gs>
              <a:gs pos="100000">
                <a:srgbClr val="B01C2E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B01C2E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46" name="Hexagon 45"/>
          <p:cNvSpPr/>
          <p:nvPr/>
        </p:nvSpPr>
        <p:spPr bwMode="auto">
          <a:xfrm>
            <a:off x="7051832" y="4070747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B01C2E">
                  <a:shade val="30000"/>
                  <a:satMod val="115000"/>
                </a:srgbClr>
              </a:gs>
              <a:gs pos="50000">
                <a:srgbClr val="B01C2E">
                  <a:shade val="67500"/>
                  <a:satMod val="115000"/>
                </a:srgbClr>
              </a:gs>
              <a:gs pos="100000">
                <a:srgbClr val="B01C2E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B01C2E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47" name="Hexagon 46"/>
          <p:cNvSpPr/>
          <p:nvPr/>
        </p:nvSpPr>
        <p:spPr bwMode="auto">
          <a:xfrm>
            <a:off x="7186487" y="3951750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B01C2E">
                  <a:shade val="30000"/>
                  <a:satMod val="115000"/>
                </a:srgbClr>
              </a:gs>
              <a:gs pos="50000">
                <a:srgbClr val="B01C2E">
                  <a:shade val="67500"/>
                  <a:satMod val="115000"/>
                </a:srgbClr>
              </a:gs>
              <a:gs pos="100000">
                <a:srgbClr val="B01C2E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B01C2E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48" name="Hexagon 47"/>
          <p:cNvSpPr/>
          <p:nvPr/>
        </p:nvSpPr>
        <p:spPr bwMode="auto">
          <a:xfrm>
            <a:off x="7318011" y="4045695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B01C2E">
                  <a:shade val="30000"/>
                  <a:satMod val="115000"/>
                </a:srgbClr>
              </a:gs>
              <a:gs pos="50000">
                <a:srgbClr val="B01C2E">
                  <a:shade val="67500"/>
                  <a:satMod val="115000"/>
                </a:srgbClr>
              </a:gs>
              <a:gs pos="100000">
                <a:srgbClr val="B01C2E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B01C2E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49" name="Hexagon 48"/>
          <p:cNvSpPr/>
          <p:nvPr/>
        </p:nvSpPr>
        <p:spPr bwMode="auto">
          <a:xfrm>
            <a:off x="7427613" y="3923567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B01C2E">
                  <a:shade val="30000"/>
                  <a:satMod val="115000"/>
                </a:srgbClr>
              </a:gs>
              <a:gs pos="50000">
                <a:srgbClr val="B01C2E">
                  <a:shade val="67500"/>
                  <a:satMod val="115000"/>
                </a:srgbClr>
              </a:gs>
              <a:gs pos="100000">
                <a:srgbClr val="B01C2E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B01C2E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50" name="Hexagon 49"/>
          <p:cNvSpPr/>
          <p:nvPr/>
        </p:nvSpPr>
        <p:spPr bwMode="auto">
          <a:xfrm>
            <a:off x="7556005" y="4108326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B01C2E">
                  <a:shade val="30000"/>
                  <a:satMod val="115000"/>
                </a:srgbClr>
              </a:gs>
              <a:gs pos="50000">
                <a:srgbClr val="B01C2E">
                  <a:shade val="67500"/>
                  <a:satMod val="115000"/>
                </a:srgbClr>
              </a:gs>
              <a:gs pos="100000">
                <a:srgbClr val="B01C2E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B01C2E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51" name="Hexagon 50"/>
          <p:cNvSpPr/>
          <p:nvPr/>
        </p:nvSpPr>
        <p:spPr bwMode="auto">
          <a:xfrm>
            <a:off x="7380641" y="4239849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B01C2E">
                  <a:shade val="30000"/>
                  <a:satMod val="115000"/>
                </a:srgbClr>
              </a:gs>
              <a:gs pos="50000">
                <a:srgbClr val="B01C2E">
                  <a:shade val="67500"/>
                  <a:satMod val="115000"/>
                </a:srgbClr>
              </a:gs>
              <a:gs pos="100000">
                <a:srgbClr val="B01C2E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B01C2E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52" name="Hexagon 51"/>
          <p:cNvSpPr/>
          <p:nvPr/>
        </p:nvSpPr>
        <p:spPr bwMode="auto">
          <a:xfrm>
            <a:off x="7465192" y="4402688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B01C2E">
                  <a:shade val="30000"/>
                  <a:satMod val="115000"/>
                </a:srgbClr>
              </a:gs>
              <a:gs pos="50000">
                <a:srgbClr val="B01C2E">
                  <a:shade val="67500"/>
                  <a:satMod val="115000"/>
                </a:srgbClr>
              </a:gs>
              <a:gs pos="100000">
                <a:srgbClr val="B01C2E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B01C2E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53" name="Hexagon 52"/>
          <p:cNvSpPr/>
          <p:nvPr/>
        </p:nvSpPr>
        <p:spPr bwMode="auto">
          <a:xfrm>
            <a:off x="7593584" y="4280559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B01C2E">
                  <a:shade val="30000"/>
                  <a:satMod val="115000"/>
                </a:srgbClr>
              </a:gs>
              <a:gs pos="50000">
                <a:srgbClr val="B01C2E">
                  <a:shade val="67500"/>
                  <a:satMod val="115000"/>
                </a:srgbClr>
              </a:gs>
              <a:gs pos="100000">
                <a:srgbClr val="B01C2E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B01C2E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54" name="Hexagon 53"/>
          <p:cNvSpPr/>
          <p:nvPr/>
        </p:nvSpPr>
        <p:spPr bwMode="auto">
          <a:xfrm>
            <a:off x="7665608" y="3854674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B01C2E">
                  <a:shade val="30000"/>
                  <a:satMod val="115000"/>
                </a:srgbClr>
              </a:gs>
              <a:gs pos="50000">
                <a:srgbClr val="B01C2E">
                  <a:shade val="67500"/>
                  <a:satMod val="115000"/>
                </a:srgbClr>
              </a:gs>
              <a:gs pos="100000">
                <a:srgbClr val="B01C2E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B01C2E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55" name="Hexagon 54"/>
          <p:cNvSpPr/>
          <p:nvPr/>
        </p:nvSpPr>
        <p:spPr bwMode="auto">
          <a:xfrm>
            <a:off x="7837841" y="3926699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B01C2E">
                  <a:shade val="30000"/>
                  <a:satMod val="115000"/>
                </a:srgbClr>
              </a:gs>
              <a:gs pos="50000">
                <a:srgbClr val="B01C2E">
                  <a:shade val="67500"/>
                  <a:satMod val="115000"/>
                </a:srgbClr>
              </a:gs>
              <a:gs pos="100000">
                <a:srgbClr val="B01C2E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B01C2E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56" name="Hexagon 55"/>
          <p:cNvSpPr/>
          <p:nvPr/>
        </p:nvSpPr>
        <p:spPr bwMode="auto">
          <a:xfrm>
            <a:off x="7737632" y="4064485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B01C2E">
                  <a:shade val="30000"/>
                  <a:satMod val="115000"/>
                </a:srgbClr>
              </a:gs>
              <a:gs pos="50000">
                <a:srgbClr val="B01C2E">
                  <a:shade val="67500"/>
                  <a:satMod val="115000"/>
                </a:srgbClr>
              </a:gs>
              <a:gs pos="100000">
                <a:srgbClr val="B01C2E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B01C2E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57" name="Hexagon 56"/>
          <p:cNvSpPr/>
          <p:nvPr/>
        </p:nvSpPr>
        <p:spPr bwMode="auto">
          <a:xfrm>
            <a:off x="7884813" y="4127115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B01C2E">
                  <a:shade val="30000"/>
                  <a:satMod val="115000"/>
                </a:srgbClr>
              </a:gs>
              <a:gs pos="50000">
                <a:srgbClr val="B01C2E">
                  <a:shade val="67500"/>
                  <a:satMod val="115000"/>
                </a:srgbClr>
              </a:gs>
              <a:gs pos="100000">
                <a:srgbClr val="B01C2E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B01C2E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58" name="Hexagon 57"/>
          <p:cNvSpPr/>
          <p:nvPr/>
        </p:nvSpPr>
        <p:spPr bwMode="auto">
          <a:xfrm>
            <a:off x="7725106" y="4352584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B01C2E">
                  <a:shade val="30000"/>
                  <a:satMod val="115000"/>
                </a:srgbClr>
              </a:gs>
              <a:gs pos="50000">
                <a:srgbClr val="B01C2E">
                  <a:shade val="67500"/>
                  <a:satMod val="115000"/>
                </a:srgbClr>
              </a:gs>
              <a:gs pos="100000">
                <a:srgbClr val="B01C2E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B01C2E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59" name="Hexagon 58"/>
          <p:cNvSpPr/>
          <p:nvPr/>
        </p:nvSpPr>
        <p:spPr bwMode="auto">
          <a:xfrm>
            <a:off x="7884813" y="4315005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B01C2E">
                  <a:shade val="30000"/>
                  <a:satMod val="115000"/>
                </a:srgbClr>
              </a:gs>
              <a:gs pos="50000">
                <a:srgbClr val="B01C2E">
                  <a:shade val="67500"/>
                  <a:satMod val="115000"/>
                </a:srgbClr>
              </a:gs>
              <a:gs pos="100000">
                <a:srgbClr val="B01C2E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B01C2E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60" name="Hexagon 59"/>
          <p:cNvSpPr/>
          <p:nvPr/>
        </p:nvSpPr>
        <p:spPr bwMode="auto">
          <a:xfrm>
            <a:off x="8034092" y="4207501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B01C2E">
                  <a:shade val="30000"/>
                  <a:satMod val="115000"/>
                </a:srgbClr>
              </a:gs>
              <a:gs pos="50000">
                <a:srgbClr val="B01C2E">
                  <a:shade val="67500"/>
                  <a:satMod val="115000"/>
                </a:srgbClr>
              </a:gs>
              <a:gs pos="100000">
                <a:srgbClr val="B01C2E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B01C2E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61" name="Hexagon 60"/>
          <p:cNvSpPr/>
          <p:nvPr/>
        </p:nvSpPr>
        <p:spPr bwMode="auto">
          <a:xfrm>
            <a:off x="8007458" y="3993493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B01C2E">
                  <a:shade val="30000"/>
                  <a:satMod val="115000"/>
                </a:srgbClr>
              </a:gs>
              <a:gs pos="50000">
                <a:srgbClr val="B01C2E">
                  <a:shade val="67500"/>
                  <a:satMod val="115000"/>
                </a:srgbClr>
              </a:gs>
              <a:gs pos="100000">
                <a:srgbClr val="B01C2E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B01C2E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62" name="Hexagon 61"/>
          <p:cNvSpPr/>
          <p:nvPr/>
        </p:nvSpPr>
        <p:spPr bwMode="auto">
          <a:xfrm>
            <a:off x="8147343" y="4096316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B01C2E">
                  <a:shade val="30000"/>
                  <a:satMod val="115000"/>
                </a:srgbClr>
              </a:gs>
              <a:gs pos="50000">
                <a:srgbClr val="B01C2E">
                  <a:shade val="67500"/>
                  <a:satMod val="115000"/>
                </a:srgbClr>
              </a:gs>
              <a:gs pos="100000">
                <a:srgbClr val="B01C2E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B01C2E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63" name="Hexagon 62"/>
          <p:cNvSpPr/>
          <p:nvPr/>
        </p:nvSpPr>
        <p:spPr bwMode="auto">
          <a:xfrm>
            <a:off x="8262692" y="3971572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B01C2E">
                  <a:shade val="30000"/>
                  <a:satMod val="115000"/>
                </a:srgbClr>
              </a:gs>
              <a:gs pos="50000">
                <a:srgbClr val="B01C2E">
                  <a:shade val="67500"/>
                  <a:satMod val="115000"/>
                </a:srgbClr>
              </a:gs>
              <a:gs pos="100000">
                <a:srgbClr val="B01C2E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B01C2E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64" name="Hexagon 63"/>
          <p:cNvSpPr/>
          <p:nvPr/>
        </p:nvSpPr>
        <p:spPr bwMode="auto">
          <a:xfrm>
            <a:off x="8482931" y="3914172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B01C2E">
                  <a:shade val="30000"/>
                  <a:satMod val="115000"/>
                </a:srgbClr>
              </a:gs>
              <a:gs pos="50000">
                <a:srgbClr val="B01C2E">
                  <a:shade val="67500"/>
                  <a:satMod val="115000"/>
                </a:srgbClr>
              </a:gs>
              <a:gs pos="100000">
                <a:srgbClr val="B01C2E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B01C2E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65" name="Hexagon 64"/>
          <p:cNvSpPr/>
          <p:nvPr/>
        </p:nvSpPr>
        <p:spPr bwMode="auto">
          <a:xfrm>
            <a:off x="8561218" y="4139641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B01C2E">
                  <a:shade val="30000"/>
                  <a:satMod val="115000"/>
                </a:srgbClr>
              </a:gs>
              <a:gs pos="50000">
                <a:srgbClr val="B01C2E">
                  <a:shade val="67500"/>
                  <a:satMod val="115000"/>
                </a:srgbClr>
              </a:gs>
              <a:gs pos="100000">
                <a:srgbClr val="B01C2E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B01C2E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66" name="Hexagon 65"/>
          <p:cNvSpPr/>
          <p:nvPr/>
        </p:nvSpPr>
        <p:spPr bwMode="auto">
          <a:xfrm>
            <a:off x="8363933" y="4308742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B01C2E">
                  <a:shade val="30000"/>
                  <a:satMod val="115000"/>
                </a:srgbClr>
              </a:gs>
              <a:gs pos="50000">
                <a:srgbClr val="B01C2E">
                  <a:shade val="67500"/>
                  <a:satMod val="115000"/>
                </a:srgbClr>
              </a:gs>
              <a:gs pos="100000">
                <a:srgbClr val="B01C2E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B01C2E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67" name="Hexagon 66"/>
          <p:cNvSpPr/>
          <p:nvPr/>
        </p:nvSpPr>
        <p:spPr bwMode="auto">
          <a:xfrm>
            <a:off x="8119675" y="4343189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B01C2E">
                  <a:shade val="30000"/>
                  <a:satMod val="115000"/>
                </a:srgbClr>
              </a:gs>
              <a:gs pos="50000">
                <a:srgbClr val="B01C2E">
                  <a:shade val="67500"/>
                  <a:satMod val="115000"/>
                </a:srgbClr>
              </a:gs>
              <a:gs pos="100000">
                <a:srgbClr val="B01C2E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B01C2E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68" name="Diamond 67"/>
          <p:cNvSpPr/>
          <p:nvPr/>
        </p:nvSpPr>
        <p:spPr bwMode="auto">
          <a:xfrm>
            <a:off x="1923131" y="3458491"/>
            <a:ext cx="273833" cy="362950"/>
          </a:xfrm>
          <a:prstGeom prst="diamond">
            <a:avLst/>
          </a:prstGeom>
          <a:gradFill flip="none" rotWithShape="1">
            <a:gsLst>
              <a:gs pos="0">
                <a:srgbClr val="F5821F">
                  <a:shade val="30000"/>
                  <a:satMod val="115000"/>
                </a:srgbClr>
              </a:gs>
              <a:gs pos="50000">
                <a:srgbClr val="F5821F">
                  <a:shade val="67500"/>
                  <a:satMod val="115000"/>
                </a:srgbClr>
              </a:gs>
              <a:gs pos="100000">
                <a:srgbClr val="F5821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F5821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69" name="Diamond 68"/>
          <p:cNvSpPr/>
          <p:nvPr/>
        </p:nvSpPr>
        <p:spPr bwMode="auto">
          <a:xfrm>
            <a:off x="2149633" y="3533131"/>
            <a:ext cx="273833" cy="362950"/>
          </a:xfrm>
          <a:prstGeom prst="diamond">
            <a:avLst/>
          </a:prstGeom>
          <a:gradFill flip="none" rotWithShape="1">
            <a:gsLst>
              <a:gs pos="0">
                <a:srgbClr val="F5821F">
                  <a:shade val="30000"/>
                  <a:satMod val="115000"/>
                </a:srgbClr>
              </a:gs>
              <a:gs pos="50000">
                <a:srgbClr val="F5821F">
                  <a:shade val="67500"/>
                  <a:satMod val="115000"/>
                </a:srgbClr>
              </a:gs>
              <a:gs pos="100000">
                <a:srgbClr val="F5821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F5821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70" name="Diamond 69"/>
          <p:cNvSpPr/>
          <p:nvPr/>
        </p:nvSpPr>
        <p:spPr bwMode="auto">
          <a:xfrm>
            <a:off x="2384496" y="3664654"/>
            <a:ext cx="273833" cy="362950"/>
          </a:xfrm>
          <a:prstGeom prst="diamond">
            <a:avLst/>
          </a:prstGeom>
          <a:gradFill flip="none" rotWithShape="1">
            <a:gsLst>
              <a:gs pos="0">
                <a:srgbClr val="F5821F">
                  <a:shade val="30000"/>
                  <a:satMod val="115000"/>
                </a:srgbClr>
              </a:gs>
              <a:gs pos="50000">
                <a:srgbClr val="F5821F">
                  <a:shade val="67500"/>
                  <a:satMod val="115000"/>
                </a:srgbClr>
              </a:gs>
              <a:gs pos="100000">
                <a:srgbClr val="F5821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F5821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71" name="Diamond 70"/>
          <p:cNvSpPr/>
          <p:nvPr/>
        </p:nvSpPr>
        <p:spPr bwMode="auto">
          <a:xfrm>
            <a:off x="1971137" y="3736679"/>
            <a:ext cx="273833" cy="362950"/>
          </a:xfrm>
          <a:prstGeom prst="diamond">
            <a:avLst/>
          </a:prstGeom>
          <a:gradFill flip="none" rotWithShape="1">
            <a:gsLst>
              <a:gs pos="0">
                <a:srgbClr val="F5821F">
                  <a:shade val="30000"/>
                  <a:satMod val="115000"/>
                </a:srgbClr>
              </a:gs>
              <a:gs pos="50000">
                <a:srgbClr val="F5821F">
                  <a:shade val="67500"/>
                  <a:satMod val="115000"/>
                </a:srgbClr>
              </a:gs>
              <a:gs pos="100000">
                <a:srgbClr val="F5821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F5821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72" name="Oval 71"/>
          <p:cNvSpPr/>
          <p:nvPr/>
        </p:nvSpPr>
        <p:spPr bwMode="auto">
          <a:xfrm>
            <a:off x="2021241" y="4475714"/>
            <a:ext cx="217131" cy="287795"/>
          </a:xfrm>
          <a:prstGeom prst="ellipse">
            <a:avLst/>
          </a:prstGeom>
          <a:gradFill flip="none" rotWithShape="1">
            <a:gsLst>
              <a:gs pos="0">
                <a:srgbClr val="F5821F">
                  <a:shade val="30000"/>
                  <a:satMod val="115000"/>
                </a:srgbClr>
              </a:gs>
              <a:gs pos="50000">
                <a:srgbClr val="F5821F">
                  <a:shade val="67500"/>
                  <a:satMod val="115000"/>
                </a:srgbClr>
              </a:gs>
              <a:gs pos="100000">
                <a:srgbClr val="F5821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F5821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73" name="Oval 72"/>
          <p:cNvSpPr/>
          <p:nvPr/>
        </p:nvSpPr>
        <p:spPr bwMode="auto">
          <a:xfrm>
            <a:off x="1782213" y="4359848"/>
            <a:ext cx="217131" cy="287795"/>
          </a:xfrm>
          <a:prstGeom prst="ellipse">
            <a:avLst/>
          </a:prstGeom>
          <a:gradFill flip="none" rotWithShape="1">
            <a:gsLst>
              <a:gs pos="0">
                <a:srgbClr val="F5821F">
                  <a:shade val="30000"/>
                  <a:satMod val="115000"/>
                </a:srgbClr>
              </a:gs>
              <a:gs pos="50000">
                <a:srgbClr val="F5821F">
                  <a:shade val="67500"/>
                  <a:satMod val="115000"/>
                </a:srgbClr>
              </a:gs>
              <a:gs pos="100000">
                <a:srgbClr val="F5821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F5821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74" name="Oval 73"/>
          <p:cNvSpPr/>
          <p:nvPr/>
        </p:nvSpPr>
        <p:spPr bwMode="auto">
          <a:xfrm>
            <a:off x="2199737" y="4281561"/>
            <a:ext cx="217131" cy="287795"/>
          </a:xfrm>
          <a:prstGeom prst="ellipse">
            <a:avLst/>
          </a:prstGeom>
          <a:gradFill flip="none" rotWithShape="1">
            <a:gsLst>
              <a:gs pos="0">
                <a:srgbClr val="F5821F">
                  <a:shade val="30000"/>
                  <a:satMod val="115000"/>
                </a:srgbClr>
              </a:gs>
              <a:gs pos="50000">
                <a:srgbClr val="F5821F">
                  <a:shade val="67500"/>
                  <a:satMod val="115000"/>
                </a:srgbClr>
              </a:gs>
              <a:gs pos="100000">
                <a:srgbClr val="F5821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F5821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75" name="Oval 74"/>
          <p:cNvSpPr/>
          <p:nvPr/>
        </p:nvSpPr>
        <p:spPr bwMode="auto">
          <a:xfrm>
            <a:off x="2400153" y="4463189"/>
            <a:ext cx="217131" cy="287795"/>
          </a:xfrm>
          <a:prstGeom prst="ellipse">
            <a:avLst/>
          </a:prstGeom>
          <a:gradFill flip="none" rotWithShape="1">
            <a:gsLst>
              <a:gs pos="0">
                <a:srgbClr val="F5821F">
                  <a:shade val="30000"/>
                  <a:satMod val="115000"/>
                </a:srgbClr>
              </a:gs>
              <a:gs pos="50000">
                <a:srgbClr val="F5821F">
                  <a:shade val="67500"/>
                  <a:satMod val="115000"/>
                </a:srgbClr>
              </a:gs>
              <a:gs pos="100000">
                <a:srgbClr val="F5821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F5821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22749" name="TextBox 5"/>
          <p:cNvSpPr txBox="1">
            <a:spLocks noChangeArrowheads="1"/>
          </p:cNvSpPr>
          <p:nvPr/>
        </p:nvSpPr>
        <p:spPr bwMode="auto">
          <a:xfrm>
            <a:off x="303213" y="3671888"/>
            <a:ext cx="1531937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Cyrl-CS" altLang="en-US" sz="1100" b="1">
                <a:solidFill>
                  <a:srgbClr val="333333"/>
                </a:solidFill>
              </a:rPr>
              <a:t>палиперидон</a:t>
            </a:r>
            <a:endParaRPr lang="en-GB" altLang="en-US" sz="1100">
              <a:solidFill>
                <a:srgbClr val="333333"/>
              </a:solidFill>
            </a:endParaRPr>
          </a:p>
        </p:txBody>
      </p:sp>
      <p:sp>
        <p:nvSpPr>
          <p:cNvPr id="22750" name="TextBox 5"/>
          <p:cNvSpPr txBox="1">
            <a:spLocks noChangeArrowheads="1"/>
          </p:cNvSpPr>
          <p:nvPr/>
        </p:nvSpPr>
        <p:spPr bwMode="auto">
          <a:xfrm>
            <a:off x="0" y="4437063"/>
            <a:ext cx="1800225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Cyrl-CS" altLang="en-US" sz="1100" b="1">
                <a:solidFill>
                  <a:srgbClr val="333333"/>
                </a:solidFill>
              </a:rPr>
              <a:t>палмитинска</a:t>
            </a:r>
            <a:r>
              <a:rPr lang="en-US" altLang="en-US" sz="1100" b="1">
                <a:solidFill>
                  <a:srgbClr val="333333"/>
                </a:solidFill>
              </a:rPr>
              <a:t> </a:t>
            </a:r>
            <a:r>
              <a:rPr lang="sr-Cyrl-CS" altLang="en-US" sz="1100" b="1">
                <a:solidFill>
                  <a:srgbClr val="333333"/>
                </a:solidFill>
              </a:rPr>
              <a:t>киселина</a:t>
            </a:r>
            <a:endParaRPr lang="en-GB" altLang="en-US" sz="1100">
              <a:solidFill>
                <a:srgbClr val="333333"/>
              </a:solidFill>
            </a:endParaRPr>
          </a:p>
        </p:txBody>
      </p:sp>
      <p:sp>
        <p:nvSpPr>
          <p:cNvPr id="22751" name="TextBox 5"/>
          <p:cNvSpPr txBox="1">
            <a:spLocks noChangeArrowheads="1"/>
          </p:cNvSpPr>
          <p:nvPr/>
        </p:nvSpPr>
        <p:spPr bwMode="auto">
          <a:xfrm>
            <a:off x="2212975" y="3038475"/>
            <a:ext cx="153193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sr-Cyrl-CS" altLang="en-US" sz="1200" b="1">
                <a:solidFill>
                  <a:srgbClr val="333333"/>
                </a:solidFill>
              </a:rPr>
              <a:t>естерификација</a:t>
            </a:r>
            <a:endParaRPr lang="en-GB" altLang="en-US" sz="1200">
              <a:solidFill>
                <a:srgbClr val="333333"/>
              </a:solidFill>
            </a:endParaRPr>
          </a:p>
        </p:txBody>
      </p:sp>
      <p:sp>
        <p:nvSpPr>
          <p:cNvPr id="22752" name="TextBox 5"/>
          <p:cNvSpPr txBox="1">
            <a:spLocks noChangeArrowheads="1"/>
          </p:cNvSpPr>
          <p:nvPr/>
        </p:nvSpPr>
        <p:spPr bwMode="auto">
          <a:xfrm>
            <a:off x="3832225" y="3038475"/>
            <a:ext cx="18145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sr-Cyrl-CS" altLang="en-US" sz="1200" b="1">
                <a:solidFill>
                  <a:srgbClr val="333333"/>
                </a:solidFill>
              </a:rPr>
              <a:t>процес</a:t>
            </a:r>
            <a:r>
              <a:rPr lang="en-US" altLang="en-US" sz="1200" b="1">
                <a:solidFill>
                  <a:srgbClr val="333333"/>
                </a:solidFill>
              </a:rPr>
              <a:t> </a:t>
            </a:r>
            <a:r>
              <a:rPr lang="sr-Cyrl-CS" altLang="en-US" sz="1200" b="1">
                <a:solidFill>
                  <a:srgbClr val="333333"/>
                </a:solidFill>
              </a:rPr>
              <a:t>редукције</a:t>
            </a:r>
            <a:r>
              <a:rPr lang="en-US" altLang="en-US" sz="1200" b="1">
                <a:solidFill>
                  <a:srgbClr val="333333"/>
                </a:solidFill>
              </a:rPr>
              <a:t> </a:t>
            </a:r>
            <a:r>
              <a:rPr lang="sr-Cyrl-CS" altLang="en-US" sz="1200" b="1">
                <a:solidFill>
                  <a:srgbClr val="333333"/>
                </a:solidFill>
              </a:rPr>
              <a:t>величине</a:t>
            </a:r>
            <a:r>
              <a:rPr lang="en-US" altLang="en-US" sz="1200" b="1">
                <a:solidFill>
                  <a:srgbClr val="333333"/>
                </a:solidFill>
              </a:rPr>
              <a:t> </a:t>
            </a:r>
            <a:r>
              <a:rPr lang="sr-Cyrl-CS" altLang="en-US" sz="1200" b="1">
                <a:solidFill>
                  <a:srgbClr val="333333"/>
                </a:solidFill>
              </a:rPr>
              <a:t>честица</a:t>
            </a:r>
            <a:endParaRPr lang="en-GB" altLang="en-US" sz="1200">
              <a:solidFill>
                <a:srgbClr val="333333"/>
              </a:solidFill>
            </a:endParaRPr>
          </a:p>
        </p:txBody>
      </p:sp>
      <p:sp>
        <p:nvSpPr>
          <p:cNvPr id="22753" name="TextBox 5"/>
          <p:cNvSpPr txBox="1">
            <a:spLocks noChangeArrowheads="1"/>
          </p:cNvSpPr>
          <p:nvPr/>
        </p:nvSpPr>
        <p:spPr bwMode="auto">
          <a:xfrm>
            <a:off x="5932488" y="3038475"/>
            <a:ext cx="1531937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sr-Cyrl-CS" altLang="en-US" sz="1200" b="1">
                <a:solidFill>
                  <a:srgbClr val="333333"/>
                </a:solidFill>
              </a:rPr>
              <a:t>формулација</a:t>
            </a:r>
            <a:endParaRPr lang="en-GB" altLang="en-US" sz="1200">
              <a:solidFill>
                <a:srgbClr val="333333"/>
              </a:solidFill>
            </a:endParaRPr>
          </a:p>
        </p:txBody>
      </p:sp>
      <p:sp>
        <p:nvSpPr>
          <p:cNvPr id="81" name="AutoShape 9"/>
          <p:cNvSpPr>
            <a:spLocks noChangeArrowheads="1"/>
          </p:cNvSpPr>
          <p:nvPr/>
        </p:nvSpPr>
        <p:spPr bwMode="auto">
          <a:xfrm rot="5400000">
            <a:off x="6346144" y="3526100"/>
            <a:ext cx="568329" cy="112123"/>
          </a:xfrm>
          <a:prstGeom prst="notchedRightArrow">
            <a:avLst>
              <a:gd name="adj1" fmla="val 50000"/>
              <a:gd name="adj2" fmla="val 143072"/>
            </a:avLst>
          </a:prstGeom>
          <a:solidFill>
            <a:srgbClr val="333333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82" name="AutoShape 9"/>
          <p:cNvSpPr>
            <a:spLocks noChangeArrowheads="1"/>
          </p:cNvSpPr>
          <p:nvPr/>
        </p:nvSpPr>
        <p:spPr bwMode="auto">
          <a:xfrm rot="5400000">
            <a:off x="4573567" y="3635590"/>
            <a:ext cx="349349" cy="112123"/>
          </a:xfrm>
          <a:prstGeom prst="notchedRightArrow">
            <a:avLst>
              <a:gd name="adj1" fmla="val 50000"/>
              <a:gd name="adj2" fmla="val 143072"/>
            </a:avLst>
          </a:prstGeom>
          <a:solidFill>
            <a:srgbClr val="333333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83" name="AutoShape 9"/>
          <p:cNvSpPr>
            <a:spLocks noChangeArrowheads="1"/>
          </p:cNvSpPr>
          <p:nvPr/>
        </p:nvSpPr>
        <p:spPr bwMode="auto">
          <a:xfrm rot="5400000">
            <a:off x="2753645" y="3401811"/>
            <a:ext cx="349349" cy="112123"/>
          </a:xfrm>
          <a:prstGeom prst="notchedRightArrow">
            <a:avLst>
              <a:gd name="adj1" fmla="val 50000"/>
              <a:gd name="adj2" fmla="val 143072"/>
            </a:avLst>
          </a:prstGeom>
          <a:solidFill>
            <a:srgbClr val="333333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84" name="AutoShape 9"/>
          <p:cNvSpPr>
            <a:spLocks noChangeArrowheads="1"/>
          </p:cNvSpPr>
          <p:nvPr/>
        </p:nvSpPr>
        <p:spPr bwMode="auto">
          <a:xfrm rot="16200000">
            <a:off x="7381443" y="4772416"/>
            <a:ext cx="568329" cy="112123"/>
          </a:xfrm>
          <a:prstGeom prst="notchedRightArrow">
            <a:avLst>
              <a:gd name="adj1" fmla="val 50000"/>
              <a:gd name="adj2" fmla="val 143072"/>
            </a:avLst>
          </a:prstGeom>
          <a:solidFill>
            <a:srgbClr val="333333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85" name="AutoShape 9"/>
          <p:cNvSpPr>
            <a:spLocks noChangeArrowheads="1"/>
          </p:cNvSpPr>
          <p:nvPr/>
        </p:nvSpPr>
        <p:spPr bwMode="auto">
          <a:xfrm rot="16200000">
            <a:off x="5213920" y="4677121"/>
            <a:ext cx="568329" cy="112123"/>
          </a:xfrm>
          <a:prstGeom prst="notchedRightArrow">
            <a:avLst>
              <a:gd name="adj1" fmla="val 50000"/>
              <a:gd name="adj2" fmla="val 143072"/>
            </a:avLst>
          </a:prstGeom>
          <a:solidFill>
            <a:srgbClr val="333333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86" name="AutoShape 9"/>
          <p:cNvSpPr>
            <a:spLocks noChangeArrowheads="1"/>
          </p:cNvSpPr>
          <p:nvPr/>
        </p:nvSpPr>
        <p:spPr bwMode="auto">
          <a:xfrm rot="16200000">
            <a:off x="3152407" y="4788370"/>
            <a:ext cx="568329" cy="112123"/>
          </a:xfrm>
          <a:prstGeom prst="notchedRightArrow">
            <a:avLst>
              <a:gd name="adj1" fmla="val 50000"/>
              <a:gd name="adj2" fmla="val 143072"/>
            </a:avLst>
          </a:prstGeom>
          <a:solidFill>
            <a:srgbClr val="333333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87" name="Freeform 86"/>
          <p:cNvSpPr/>
          <p:nvPr/>
        </p:nvSpPr>
        <p:spPr bwMode="auto">
          <a:xfrm>
            <a:off x="2579688" y="3533775"/>
            <a:ext cx="663575" cy="1314450"/>
          </a:xfrm>
          <a:custGeom>
            <a:avLst/>
            <a:gdLst>
              <a:gd name="connsiteX0" fmla="*/ 0 w 662940"/>
              <a:gd name="connsiteY0" fmla="*/ 1314450 h 1314450"/>
              <a:gd name="connsiteX1" fmla="*/ 7620 w 662940"/>
              <a:gd name="connsiteY1" fmla="*/ 0 h 1314450"/>
              <a:gd name="connsiteX2" fmla="*/ 659130 w 662940"/>
              <a:gd name="connsiteY2" fmla="*/ 240030 h 1314450"/>
              <a:gd name="connsiteX3" fmla="*/ 662940 w 662940"/>
              <a:gd name="connsiteY3" fmla="*/ 1108710 h 1314450"/>
              <a:gd name="connsiteX4" fmla="*/ 0 w 662940"/>
              <a:gd name="connsiteY4" fmla="*/ 1314450 h 1314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2940" h="1314450">
                <a:moveTo>
                  <a:pt x="0" y="1314450"/>
                </a:moveTo>
                <a:lnTo>
                  <a:pt x="7620" y="0"/>
                </a:lnTo>
                <a:lnTo>
                  <a:pt x="659130" y="240030"/>
                </a:lnTo>
                <a:lnTo>
                  <a:pt x="662940" y="1108710"/>
                </a:lnTo>
                <a:lnTo>
                  <a:pt x="0" y="1314450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50000"/>
                  <a:tint val="66000"/>
                  <a:satMod val="160000"/>
                </a:schemeClr>
              </a:gs>
              <a:gs pos="50000">
                <a:schemeClr val="bg2">
                  <a:lumMod val="50000"/>
                  <a:tint val="44500"/>
                  <a:satMod val="160000"/>
                </a:schemeClr>
              </a:gs>
              <a:gs pos="100000">
                <a:schemeClr val="bg2">
                  <a:lumMod val="50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28575" cap="flat" cmpd="sng" algn="ctr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88" name="Freeform 87"/>
          <p:cNvSpPr/>
          <p:nvPr/>
        </p:nvSpPr>
        <p:spPr bwMode="auto">
          <a:xfrm>
            <a:off x="4535488" y="3835400"/>
            <a:ext cx="365125" cy="723900"/>
          </a:xfrm>
          <a:custGeom>
            <a:avLst/>
            <a:gdLst>
              <a:gd name="connsiteX0" fmla="*/ 0 w 662940"/>
              <a:gd name="connsiteY0" fmla="*/ 1314450 h 1314450"/>
              <a:gd name="connsiteX1" fmla="*/ 7620 w 662940"/>
              <a:gd name="connsiteY1" fmla="*/ 0 h 1314450"/>
              <a:gd name="connsiteX2" fmla="*/ 659130 w 662940"/>
              <a:gd name="connsiteY2" fmla="*/ 240030 h 1314450"/>
              <a:gd name="connsiteX3" fmla="*/ 662940 w 662940"/>
              <a:gd name="connsiteY3" fmla="*/ 1108710 h 1314450"/>
              <a:gd name="connsiteX4" fmla="*/ 0 w 662940"/>
              <a:gd name="connsiteY4" fmla="*/ 1314450 h 1314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2940" h="1314450">
                <a:moveTo>
                  <a:pt x="0" y="1314450"/>
                </a:moveTo>
                <a:lnTo>
                  <a:pt x="7620" y="0"/>
                </a:lnTo>
                <a:lnTo>
                  <a:pt x="659130" y="240030"/>
                </a:lnTo>
                <a:lnTo>
                  <a:pt x="662940" y="1108710"/>
                </a:lnTo>
                <a:lnTo>
                  <a:pt x="0" y="1314450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50000"/>
                  <a:tint val="66000"/>
                  <a:satMod val="160000"/>
                </a:schemeClr>
              </a:gs>
              <a:gs pos="50000">
                <a:schemeClr val="bg2">
                  <a:lumMod val="50000"/>
                  <a:tint val="44500"/>
                  <a:satMod val="160000"/>
                </a:schemeClr>
              </a:gs>
              <a:gs pos="100000">
                <a:schemeClr val="bg2">
                  <a:lumMod val="50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28575" cap="flat" cmpd="sng" algn="ctr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89" name="Freeform 88"/>
          <p:cNvSpPr/>
          <p:nvPr/>
        </p:nvSpPr>
        <p:spPr bwMode="auto">
          <a:xfrm>
            <a:off x="6424613" y="3835400"/>
            <a:ext cx="365125" cy="723900"/>
          </a:xfrm>
          <a:custGeom>
            <a:avLst/>
            <a:gdLst>
              <a:gd name="connsiteX0" fmla="*/ 0 w 662940"/>
              <a:gd name="connsiteY0" fmla="*/ 1314450 h 1314450"/>
              <a:gd name="connsiteX1" fmla="*/ 7620 w 662940"/>
              <a:gd name="connsiteY1" fmla="*/ 0 h 1314450"/>
              <a:gd name="connsiteX2" fmla="*/ 659130 w 662940"/>
              <a:gd name="connsiteY2" fmla="*/ 240030 h 1314450"/>
              <a:gd name="connsiteX3" fmla="*/ 662940 w 662940"/>
              <a:gd name="connsiteY3" fmla="*/ 1108710 h 1314450"/>
              <a:gd name="connsiteX4" fmla="*/ 0 w 662940"/>
              <a:gd name="connsiteY4" fmla="*/ 1314450 h 1314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2940" h="1314450">
                <a:moveTo>
                  <a:pt x="0" y="1314450"/>
                </a:moveTo>
                <a:lnTo>
                  <a:pt x="7620" y="0"/>
                </a:lnTo>
                <a:lnTo>
                  <a:pt x="659130" y="240030"/>
                </a:lnTo>
                <a:lnTo>
                  <a:pt x="662940" y="1108710"/>
                </a:lnTo>
                <a:lnTo>
                  <a:pt x="0" y="1314450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50000"/>
                  <a:tint val="66000"/>
                  <a:satMod val="160000"/>
                </a:schemeClr>
              </a:gs>
              <a:gs pos="50000">
                <a:schemeClr val="bg2">
                  <a:lumMod val="50000"/>
                  <a:tint val="44500"/>
                  <a:satMod val="160000"/>
                </a:schemeClr>
              </a:gs>
              <a:gs pos="100000">
                <a:schemeClr val="bg2">
                  <a:lumMod val="50000"/>
                  <a:tint val="23500"/>
                  <a:satMod val="160000"/>
                </a:schemeClr>
              </a:gs>
            </a:gsLst>
            <a:lin ang="16200000" scaled="1"/>
            <a:tileRect/>
          </a:gradFill>
          <a:ln w="28575" cap="flat" cmpd="sng" algn="ctr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90" name="AutoShape 9"/>
          <p:cNvSpPr>
            <a:spLocks noChangeArrowheads="1"/>
          </p:cNvSpPr>
          <p:nvPr/>
        </p:nvSpPr>
        <p:spPr bwMode="auto">
          <a:xfrm>
            <a:off x="2633721" y="4010189"/>
            <a:ext cx="560664" cy="347870"/>
          </a:xfrm>
          <a:prstGeom prst="notchedRightArrow">
            <a:avLst>
              <a:gd name="adj1" fmla="val 50000"/>
              <a:gd name="adj2" fmla="val 64848"/>
            </a:avLst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91" name="AutoShape 9"/>
          <p:cNvSpPr>
            <a:spLocks noChangeArrowheads="1"/>
          </p:cNvSpPr>
          <p:nvPr/>
        </p:nvSpPr>
        <p:spPr bwMode="auto">
          <a:xfrm>
            <a:off x="4571543" y="4074628"/>
            <a:ext cx="310835" cy="271359"/>
          </a:xfrm>
          <a:prstGeom prst="notchedRightArrow">
            <a:avLst>
              <a:gd name="adj1" fmla="val 50000"/>
              <a:gd name="adj2" fmla="val 51503"/>
            </a:avLst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92" name="AutoShape 9"/>
          <p:cNvSpPr>
            <a:spLocks noChangeArrowheads="1"/>
          </p:cNvSpPr>
          <p:nvPr/>
        </p:nvSpPr>
        <p:spPr bwMode="auto">
          <a:xfrm>
            <a:off x="6448628" y="4074628"/>
            <a:ext cx="310835" cy="271359"/>
          </a:xfrm>
          <a:prstGeom prst="notchedRightArrow">
            <a:avLst>
              <a:gd name="adj1" fmla="val 50000"/>
              <a:gd name="adj2" fmla="val 51503"/>
            </a:avLst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93" name="Hexagon 92"/>
          <p:cNvSpPr/>
          <p:nvPr/>
        </p:nvSpPr>
        <p:spPr bwMode="auto">
          <a:xfrm>
            <a:off x="8363934" y="4157822"/>
            <a:ext cx="142308" cy="124281"/>
          </a:xfrm>
          <a:prstGeom prst="hexagon">
            <a:avLst/>
          </a:prstGeom>
          <a:gradFill flip="none" rotWithShape="1">
            <a:gsLst>
              <a:gs pos="0">
                <a:srgbClr val="B01C2E">
                  <a:shade val="30000"/>
                  <a:satMod val="115000"/>
                </a:srgbClr>
              </a:gs>
              <a:gs pos="50000">
                <a:srgbClr val="B01C2E">
                  <a:shade val="67500"/>
                  <a:satMod val="115000"/>
                </a:srgbClr>
              </a:gs>
              <a:gs pos="100000">
                <a:srgbClr val="B01C2E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 cap="flat" cmpd="sng" algn="ctr">
            <a:solidFill>
              <a:srgbClr val="B01C2E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20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94" name="TextBox 7"/>
          <p:cNvSpPr txBox="1">
            <a:spLocks noChangeArrowheads="1"/>
          </p:cNvSpPr>
          <p:nvPr/>
        </p:nvSpPr>
        <p:spPr bwMode="auto">
          <a:xfrm>
            <a:off x="6904038" y="5108575"/>
            <a:ext cx="2392362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CS" sz="1200" b="1" dirty="0">
                <a:solidFill>
                  <a:srgbClr val="333333"/>
                </a:solidFill>
                <a:latin typeface="+mn-lt"/>
              </a:rPr>
              <a:t>Палиперидон</a:t>
            </a:r>
            <a:r>
              <a:rPr lang="en-GB" sz="1200" b="1" dirty="0">
                <a:solidFill>
                  <a:srgbClr val="333333"/>
                </a:solidFill>
                <a:latin typeface="+mn-lt"/>
              </a:rPr>
              <a:t> </a:t>
            </a:r>
            <a:r>
              <a:rPr lang="sr-Cyrl-CS" sz="1200" b="1" dirty="0">
                <a:solidFill>
                  <a:srgbClr val="333333"/>
                </a:solidFill>
                <a:latin typeface="+mn-lt"/>
              </a:rPr>
              <a:t>палмитат</a:t>
            </a:r>
            <a:r>
              <a:rPr lang="en-GB" sz="1200" b="1" dirty="0">
                <a:solidFill>
                  <a:srgbClr val="333333"/>
                </a:solidFill>
                <a:latin typeface="+mn-lt"/>
              </a:rPr>
              <a:t> </a:t>
            </a:r>
            <a:br>
              <a:rPr lang="en-GB" sz="1200" b="1" dirty="0">
                <a:solidFill>
                  <a:srgbClr val="333333"/>
                </a:solidFill>
                <a:latin typeface="+mn-lt"/>
              </a:rPr>
            </a:br>
            <a:r>
              <a:rPr lang="sr-Cyrl-CS" sz="1200" b="1" dirty="0">
                <a:solidFill>
                  <a:srgbClr val="333333"/>
                </a:solidFill>
                <a:latin typeface="+mn-lt"/>
              </a:rPr>
              <a:t>за</a:t>
            </a:r>
            <a:r>
              <a:rPr lang="en-GB" sz="1200" b="1" dirty="0">
                <a:solidFill>
                  <a:srgbClr val="333333"/>
                </a:solidFill>
                <a:latin typeface="+mn-lt"/>
              </a:rPr>
              <a:t> </a:t>
            </a:r>
            <a:r>
              <a:rPr lang="sr-Cyrl-RS" sz="1200" b="1" dirty="0">
                <a:solidFill>
                  <a:srgbClr val="333333"/>
                </a:solidFill>
                <a:latin typeface="+mn-lt"/>
              </a:rPr>
              <a:t>интрамускуларну</a:t>
            </a:r>
            <a:r>
              <a:rPr lang="en-GB" sz="1200" b="1" dirty="0">
                <a:solidFill>
                  <a:srgbClr val="333333"/>
                </a:solidFill>
                <a:latin typeface="+mn-lt"/>
              </a:rPr>
              <a:t> </a:t>
            </a:r>
            <a:r>
              <a:rPr lang="sr-Cyrl-CS" sz="1200" b="1" dirty="0">
                <a:solidFill>
                  <a:srgbClr val="333333"/>
                </a:solidFill>
                <a:latin typeface="+mn-lt"/>
              </a:rPr>
              <a:t>администрацију</a:t>
            </a:r>
            <a:r>
              <a:rPr lang="en-GB" sz="1200" b="1" dirty="0">
                <a:solidFill>
                  <a:srgbClr val="333333"/>
                </a:solidFill>
                <a:latin typeface="+mn-lt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200" dirty="0">
                <a:solidFill>
                  <a:srgbClr val="333333"/>
                </a:solidFill>
                <a:latin typeface="+mn-lt"/>
              </a:rPr>
              <a:t> </a:t>
            </a:r>
            <a:r>
              <a:rPr lang="sr-Cyrl-CS" sz="1200" dirty="0">
                <a:solidFill>
                  <a:srgbClr val="333333"/>
                </a:solidFill>
                <a:latin typeface="+mn-lt"/>
              </a:rPr>
              <a:t>водена</a:t>
            </a:r>
            <a:r>
              <a:rPr lang="x-none" sz="1200">
                <a:solidFill>
                  <a:srgbClr val="333333"/>
                </a:solidFill>
                <a:latin typeface="+mn-lt"/>
              </a:rPr>
              <a:t> </a:t>
            </a:r>
            <a:r>
              <a:rPr lang="sr-Cyrl-CS" sz="1200" dirty="0">
                <a:solidFill>
                  <a:srgbClr val="333333"/>
                </a:solidFill>
                <a:latin typeface="+mn-lt"/>
              </a:rPr>
              <a:t>основа</a:t>
            </a:r>
            <a:endParaRPr lang="en-GB" sz="1200" dirty="0">
              <a:solidFill>
                <a:srgbClr val="333333"/>
              </a:solidFill>
              <a:latin typeface="+mn-lt"/>
            </a:endParaRPr>
          </a:p>
          <a:p>
            <a:pPr marL="88900" indent="-88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sr-Cyrl-CS" sz="1200" dirty="0">
                <a:solidFill>
                  <a:srgbClr val="333333"/>
                </a:solidFill>
                <a:latin typeface="+mn-lt"/>
              </a:rPr>
              <a:t>није</a:t>
            </a:r>
            <a:r>
              <a:rPr lang="x-none" sz="1200">
                <a:solidFill>
                  <a:srgbClr val="333333"/>
                </a:solidFill>
                <a:latin typeface="+mn-lt"/>
              </a:rPr>
              <a:t> </a:t>
            </a:r>
            <a:r>
              <a:rPr lang="sr-Cyrl-CS" sz="1200" dirty="0">
                <a:solidFill>
                  <a:srgbClr val="333333"/>
                </a:solidFill>
                <a:latin typeface="+mn-lt"/>
              </a:rPr>
              <a:t>потребна</a:t>
            </a:r>
            <a:r>
              <a:rPr lang="x-none" sz="1200">
                <a:solidFill>
                  <a:srgbClr val="333333"/>
                </a:solidFill>
                <a:latin typeface="+mn-lt"/>
              </a:rPr>
              <a:t> </a:t>
            </a:r>
            <a:r>
              <a:rPr lang="sr-Cyrl-CS" sz="1200" dirty="0">
                <a:solidFill>
                  <a:srgbClr val="333333"/>
                </a:solidFill>
                <a:latin typeface="+mn-lt"/>
              </a:rPr>
              <a:t>орална</a:t>
            </a:r>
            <a:r>
              <a:rPr lang="x-none" sz="1200">
                <a:solidFill>
                  <a:srgbClr val="333333"/>
                </a:solidFill>
                <a:latin typeface="+mn-lt"/>
              </a:rPr>
              <a:t> </a:t>
            </a:r>
            <a:r>
              <a:rPr lang="sr-Cyrl-CS" sz="1200" dirty="0">
                <a:solidFill>
                  <a:srgbClr val="333333"/>
                </a:solidFill>
                <a:latin typeface="+mn-lt"/>
              </a:rPr>
              <a:t>суплементација</a:t>
            </a:r>
            <a:endParaRPr lang="en-GB" sz="1200" dirty="0">
              <a:solidFill>
                <a:srgbClr val="333333"/>
              </a:solidFill>
              <a:latin typeface="+mn-lt"/>
            </a:endParaRPr>
          </a:p>
          <a:p>
            <a:pPr marL="88900" indent="-88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1200" dirty="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25860" name="Rectangle 15"/>
          <p:cNvSpPr txBox="1">
            <a:spLocks noChangeArrowheads="1"/>
          </p:cNvSpPr>
          <p:nvPr/>
        </p:nvSpPr>
        <p:spPr bwMode="auto">
          <a:xfrm>
            <a:off x="431800" y="192088"/>
            <a:ext cx="8220075" cy="51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sr-Cyrl-CS" altLang="en-US" sz="3400" b="1" dirty="0">
                <a:solidFill>
                  <a:schemeClr val="tx2"/>
                </a:solidFill>
                <a:latin typeface="+mj-lt"/>
                <a:cs typeface="Arial" pitchFamily="34" charset="0"/>
              </a:rPr>
              <a:t>Палиперидон</a:t>
            </a:r>
            <a:r>
              <a:rPr lang="sr-Latn-CS" altLang="en-US" sz="3400" b="1" dirty="0">
                <a:solidFill>
                  <a:schemeClr val="tx2"/>
                </a:solidFill>
                <a:latin typeface="+mj-lt"/>
                <a:cs typeface="Arial" pitchFamily="34" charset="0"/>
              </a:rPr>
              <a:t> </a:t>
            </a:r>
            <a:r>
              <a:rPr lang="sr-Cyrl-CS" altLang="en-US" sz="3400" b="1" dirty="0">
                <a:solidFill>
                  <a:schemeClr val="tx2"/>
                </a:solidFill>
                <a:latin typeface="+mj-lt"/>
                <a:cs typeface="Arial" pitchFamily="34" charset="0"/>
              </a:rPr>
              <a:t>палмитат</a:t>
            </a:r>
            <a:r>
              <a:rPr lang="sr-Latn-CS" altLang="en-US" sz="3400" b="1" dirty="0">
                <a:solidFill>
                  <a:schemeClr val="tx2"/>
                </a:solidFill>
                <a:latin typeface="+mj-lt"/>
                <a:cs typeface="Arial" pitchFamily="34" charset="0"/>
              </a:rPr>
              <a:t> </a:t>
            </a:r>
            <a:endParaRPr lang="sr-Cyrl-CS" altLang="en-US" sz="3400" b="1" dirty="0">
              <a:solidFill>
                <a:schemeClr val="tx2"/>
              </a:solidFill>
              <a:latin typeface="+mj-lt"/>
              <a:cs typeface="Arial" pitchFamily="34" charset="0"/>
            </a:endParaRPr>
          </a:p>
          <a:p>
            <a:pPr algn="ctr" eaLnBrk="0" hangingPunct="0">
              <a:lnSpc>
                <a:spcPct val="90000"/>
              </a:lnSpc>
              <a:defRPr/>
            </a:pPr>
            <a:r>
              <a:rPr lang="sr-Cyrl-CS" altLang="en-US" sz="3400" b="1" dirty="0">
                <a:solidFill>
                  <a:schemeClr val="tx2"/>
                </a:solidFill>
                <a:latin typeface="+mj-lt"/>
                <a:cs typeface="Arial" pitchFamily="34" charset="0"/>
              </a:rPr>
              <a:t>- депо</a:t>
            </a:r>
            <a:r>
              <a:rPr lang="sr-Latn-CS" altLang="en-US" sz="3400" b="1" dirty="0">
                <a:solidFill>
                  <a:schemeClr val="tx2"/>
                </a:solidFill>
                <a:latin typeface="+mj-lt"/>
                <a:cs typeface="Arial" pitchFamily="34" charset="0"/>
              </a:rPr>
              <a:t> </a:t>
            </a:r>
            <a:r>
              <a:rPr lang="sr-Cyrl-CS" altLang="en-US" sz="3400" b="1" dirty="0">
                <a:solidFill>
                  <a:schemeClr val="tx2"/>
                </a:solidFill>
                <a:latin typeface="+mj-lt"/>
                <a:cs typeface="Arial" pitchFamily="34" charset="0"/>
              </a:rPr>
              <a:t>антипсихотик</a:t>
            </a:r>
            <a:r>
              <a:rPr lang="sr-Latn-CS" altLang="en-US" sz="3400" b="1" dirty="0">
                <a:solidFill>
                  <a:schemeClr val="tx2"/>
                </a:solidFill>
                <a:latin typeface="+mj-lt"/>
                <a:cs typeface="Arial" pitchFamily="34" charset="0"/>
              </a:rPr>
              <a:t> </a:t>
            </a:r>
            <a:r>
              <a:rPr lang="sr-Cyrl-CS" altLang="en-US" sz="3400" b="1" dirty="0">
                <a:solidFill>
                  <a:schemeClr val="tx2"/>
                </a:solidFill>
                <a:latin typeface="+mj-lt"/>
                <a:cs typeface="Arial" pitchFamily="34" charset="0"/>
              </a:rPr>
              <a:t>са</a:t>
            </a:r>
            <a:r>
              <a:rPr lang="sr-Latn-CS" altLang="en-US" sz="3400" b="1" dirty="0">
                <a:solidFill>
                  <a:schemeClr val="tx2"/>
                </a:solidFill>
                <a:latin typeface="+mj-lt"/>
                <a:cs typeface="Arial" pitchFamily="34" charset="0"/>
              </a:rPr>
              <a:t> </a:t>
            </a:r>
            <a:r>
              <a:rPr lang="sr-Cyrl-CS" altLang="en-US" sz="3400" b="1" dirty="0">
                <a:solidFill>
                  <a:schemeClr val="tx2"/>
                </a:solidFill>
                <a:latin typeface="+mj-lt"/>
                <a:cs typeface="Arial" pitchFamily="34" charset="0"/>
              </a:rPr>
              <a:t>воденом</a:t>
            </a:r>
            <a:r>
              <a:rPr lang="sr-Latn-CS" altLang="en-US" sz="3400" b="1" dirty="0">
                <a:solidFill>
                  <a:schemeClr val="tx2"/>
                </a:solidFill>
                <a:latin typeface="+mj-lt"/>
                <a:cs typeface="Arial" pitchFamily="34" charset="0"/>
              </a:rPr>
              <a:t> </a:t>
            </a:r>
            <a:r>
              <a:rPr lang="sr-Cyrl-CS" altLang="en-US" sz="3400" b="1" dirty="0">
                <a:solidFill>
                  <a:schemeClr val="tx2"/>
                </a:solidFill>
                <a:latin typeface="+mj-lt"/>
                <a:cs typeface="Arial" pitchFamily="34" charset="0"/>
              </a:rPr>
              <a:t>основом</a:t>
            </a:r>
            <a:endParaRPr lang="en-GB" altLang="en-US" sz="3400" b="1" baseline="30000" dirty="0">
              <a:solidFill>
                <a:schemeClr val="tx2"/>
              </a:solidFill>
              <a:latin typeface="+mj-lt"/>
              <a:cs typeface="Arial" pitchFamily="34" charset="0"/>
            </a:endParaRPr>
          </a:p>
        </p:txBody>
      </p:sp>
      <p:sp>
        <p:nvSpPr>
          <p:cNvPr id="22789" name="Rectangle 1"/>
          <p:cNvSpPr>
            <a:spLocks noChangeArrowheads="1"/>
          </p:cNvSpPr>
          <p:nvPr/>
        </p:nvSpPr>
        <p:spPr bwMode="auto">
          <a:xfrm>
            <a:off x="304800" y="1485900"/>
            <a:ext cx="81295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sr-Cyrl-CS" altLang="en-US"/>
              <a:t>За</a:t>
            </a:r>
            <a:r>
              <a:rPr lang="en-US" altLang="en-US"/>
              <a:t> </a:t>
            </a:r>
            <a:r>
              <a:rPr lang="sr-Cyrl-CS" altLang="en-US"/>
              <a:t>производњу</a:t>
            </a:r>
            <a:r>
              <a:rPr lang="en-US" altLang="en-US"/>
              <a:t> </a:t>
            </a:r>
            <a:r>
              <a:rPr lang="sr-Cyrl-CS" altLang="en-US"/>
              <a:t>палиперидон</a:t>
            </a:r>
            <a:r>
              <a:rPr lang="en-US" altLang="en-US"/>
              <a:t> </a:t>
            </a:r>
            <a:r>
              <a:rPr lang="sr-Cyrl-CS" altLang="en-US"/>
              <a:t>палмитата</a:t>
            </a:r>
            <a:r>
              <a:rPr lang="en-US" altLang="en-US"/>
              <a:t> </a:t>
            </a:r>
            <a:r>
              <a:rPr lang="sr-Cyrl-CS" altLang="en-US"/>
              <a:t>употребљена</a:t>
            </a:r>
            <a:r>
              <a:rPr lang="en-US" altLang="en-US"/>
              <a:t> </a:t>
            </a:r>
            <a:r>
              <a:rPr lang="sr-Cyrl-CS" altLang="en-US"/>
              <a:t>је</a:t>
            </a:r>
            <a:r>
              <a:rPr lang="en-US" altLang="en-US"/>
              <a:t> Nanocrystal</a:t>
            </a:r>
            <a:r>
              <a:rPr lang="en-US" altLang="en-US" baseline="30000">
                <a:solidFill>
                  <a:schemeClr val="tx2"/>
                </a:solidFill>
              </a:rPr>
              <a:t>®</a:t>
            </a:r>
            <a:r>
              <a:rPr lang="en-US" altLang="en-US">
                <a:solidFill>
                  <a:schemeClr val="tx2"/>
                </a:solidFill>
              </a:rPr>
              <a:t> </a:t>
            </a:r>
            <a:r>
              <a:rPr lang="sr-Cyrl-CS" altLang="en-US">
                <a:solidFill>
                  <a:schemeClr val="tx2"/>
                </a:solidFill>
              </a:rPr>
              <a:t>технологија</a:t>
            </a:r>
            <a:r>
              <a:rPr lang="en-US" altLang="en-US">
                <a:solidFill>
                  <a:schemeClr val="tx2"/>
                </a:solidFill>
              </a:rPr>
              <a:t> </a:t>
            </a:r>
            <a:r>
              <a:rPr lang="sr-Cyrl-CS" altLang="en-US"/>
              <a:t>како</a:t>
            </a:r>
            <a:r>
              <a:rPr lang="en-US" altLang="en-US"/>
              <a:t> </a:t>
            </a:r>
            <a:r>
              <a:rPr lang="sr-Cyrl-CS" altLang="en-US"/>
              <a:t>би</a:t>
            </a:r>
            <a:r>
              <a:rPr lang="en-US" altLang="en-US"/>
              <a:t> </a:t>
            </a:r>
            <a:r>
              <a:rPr lang="sr-Cyrl-CS" altLang="en-US"/>
              <a:t>се</a:t>
            </a:r>
            <a:r>
              <a:rPr lang="en-US" altLang="en-US"/>
              <a:t> </a:t>
            </a:r>
            <a:r>
              <a:rPr lang="sr-Cyrl-CS" altLang="en-US"/>
              <a:t>створила</a:t>
            </a:r>
            <a:r>
              <a:rPr lang="en-US" altLang="en-US"/>
              <a:t> </a:t>
            </a:r>
            <a:r>
              <a:rPr lang="sr-Cyrl-CS" altLang="en-US"/>
              <a:t>водена</a:t>
            </a:r>
            <a:r>
              <a:rPr lang="en-US" altLang="en-US"/>
              <a:t> </a:t>
            </a:r>
            <a:r>
              <a:rPr lang="sr-Cyrl-CS" altLang="en-US"/>
              <a:t>суспензија</a:t>
            </a:r>
            <a:r>
              <a:rPr lang="en-US" altLang="en-US"/>
              <a:t> </a:t>
            </a:r>
            <a:r>
              <a:rPr lang="sr-Cyrl-CS" altLang="en-US"/>
              <a:t>за</a:t>
            </a:r>
            <a:r>
              <a:rPr lang="en-US" altLang="en-US"/>
              <a:t> интрамускуларну </a:t>
            </a:r>
            <a:r>
              <a:rPr lang="sr-Cyrl-CS" altLang="en-US"/>
              <a:t>апликацију</a:t>
            </a:r>
            <a:endParaRPr lang="en-US" altLang="en-US"/>
          </a:p>
        </p:txBody>
      </p:sp>
    </p:spTree>
  </p:cSld>
  <p:clrMapOvr>
    <a:masterClrMapping/>
  </p:clrMapOvr>
  <p:transition spd="slow" advTm="1973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Content Placeholder 5"/>
          <p:cNvSpPr>
            <a:spLocks noGrp="1"/>
          </p:cNvSpPr>
          <p:nvPr>
            <p:ph sz="half" idx="1"/>
          </p:nvPr>
        </p:nvSpPr>
        <p:spPr>
          <a:xfrm>
            <a:off x="457200" y="609600"/>
            <a:ext cx="4572000" cy="55165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sr-Cyrl-CS" sz="2600" b="1">
                <a:latin typeface="Garamond" pitchFamily="18" charset="0"/>
              </a:rPr>
              <a:t>	Ри</a:t>
            </a:r>
            <a:r>
              <a:rPr lang="sr-Latn-CS" sz="2600" b="1">
                <a:latin typeface="Garamond" pitchFamily="18" charset="0"/>
              </a:rPr>
              <a:t>вастигмин</a:t>
            </a:r>
            <a:r>
              <a:rPr lang="en-GB" sz="2600" b="1">
                <a:latin typeface="Garamond" pitchFamily="18" charset="0"/>
              </a:rPr>
              <a:t> </a:t>
            </a:r>
            <a:r>
              <a:rPr lang="sr-Latn-CS" sz="2600" b="1">
                <a:latin typeface="Garamond" pitchFamily="18" charset="0"/>
              </a:rPr>
              <a:t>у спречавању прогресије деменције</a:t>
            </a:r>
          </a:p>
          <a:p>
            <a:pPr>
              <a:buFont typeface="Arial" charset="0"/>
              <a:buNone/>
            </a:pPr>
            <a:endParaRPr lang="sr-Latn-CS" sz="2600" b="1">
              <a:latin typeface="Garamond" pitchFamily="18" charset="0"/>
            </a:endParaRPr>
          </a:p>
          <a:p>
            <a:pPr>
              <a:buFontTx/>
              <a:buChar char="-"/>
            </a:pPr>
            <a:r>
              <a:rPr lang="sr-Latn-CS" sz="2600">
                <a:latin typeface="Garamond" pitchFamily="18" charset="0"/>
              </a:rPr>
              <a:t>постоји формулација у виду трансдермалног фластера (</a:t>
            </a:r>
            <a:r>
              <a:rPr lang="sr-Latn-CS" sz="2600" b="1">
                <a:solidFill>
                  <a:srgbClr val="C00000"/>
                </a:solidFill>
                <a:latin typeface="Garamond" pitchFamily="18" charset="0"/>
              </a:rPr>
              <a:t>комфорнија примена</a:t>
            </a:r>
            <a:r>
              <a:rPr lang="sr-Latn-CS" sz="2600">
                <a:latin typeface="Garamond" pitchFamily="18" charset="0"/>
              </a:rPr>
              <a:t>)</a:t>
            </a:r>
          </a:p>
          <a:p>
            <a:pPr>
              <a:buFontTx/>
              <a:buChar char="-"/>
            </a:pPr>
            <a:r>
              <a:rPr lang="sr-Cyrl-CS" sz="2600">
                <a:latin typeface="Garamond" pitchFamily="18" charset="0"/>
              </a:rPr>
              <a:t>метаболизам</a:t>
            </a:r>
            <a:r>
              <a:rPr lang="sr-Latn-CS" sz="2600">
                <a:latin typeface="Garamond" pitchFamily="18" charset="0"/>
              </a:rPr>
              <a:t> </a:t>
            </a:r>
            <a:r>
              <a:rPr lang="sr-Cyrl-CS" sz="2600">
                <a:latin typeface="Garamond" pitchFamily="18" charset="0"/>
              </a:rPr>
              <a:t>је</a:t>
            </a:r>
            <a:r>
              <a:rPr lang="sr-Latn-CS" sz="2600">
                <a:latin typeface="Garamond" pitchFamily="18" charset="0"/>
              </a:rPr>
              <a:t> </a:t>
            </a:r>
            <a:r>
              <a:rPr lang="sr-Cyrl-CS" sz="2600">
                <a:latin typeface="Garamond" pitchFamily="18" charset="0"/>
              </a:rPr>
              <a:t>екстрахепатични</a:t>
            </a:r>
            <a:r>
              <a:rPr lang="sr-Latn-CS" sz="2600">
                <a:latin typeface="Garamond" pitchFamily="18" charset="0"/>
              </a:rPr>
              <a:t>                                           (</a:t>
            </a:r>
            <a:r>
              <a:rPr lang="sr-Cyrl-CS" sz="2600">
                <a:latin typeface="Garamond" pitchFamily="18" charset="0"/>
              </a:rPr>
              <a:t>ренална</a:t>
            </a:r>
            <a:r>
              <a:rPr lang="sr-Latn-CS" sz="2600">
                <a:latin typeface="Garamond" pitchFamily="18" charset="0"/>
              </a:rPr>
              <a:t> </a:t>
            </a:r>
            <a:r>
              <a:rPr lang="sr-Cyrl-CS" sz="2600">
                <a:latin typeface="Garamond" pitchFamily="18" charset="0"/>
              </a:rPr>
              <a:t>екскреција</a:t>
            </a:r>
            <a:r>
              <a:rPr lang="sr-Latn-CS" sz="2600">
                <a:latin typeface="Garamond" pitchFamily="18" charset="0"/>
              </a:rPr>
              <a:t>), </a:t>
            </a:r>
            <a:r>
              <a:rPr lang="sr-Cyrl-CS" sz="2600">
                <a:latin typeface="Garamond" pitchFamily="18" charset="0"/>
              </a:rPr>
              <a:t>па</a:t>
            </a:r>
            <a:r>
              <a:rPr lang="sr-Latn-CS" sz="2600">
                <a:latin typeface="Garamond" pitchFamily="18" charset="0"/>
              </a:rPr>
              <a:t> </a:t>
            </a:r>
            <a:r>
              <a:rPr lang="sr-Cyrl-CS" sz="2600">
                <a:latin typeface="Garamond" pitchFamily="18" charset="0"/>
              </a:rPr>
              <a:t>се</a:t>
            </a:r>
            <a:r>
              <a:rPr lang="sr-Latn-CS" sz="2600">
                <a:latin typeface="Garamond" pitchFamily="18" charset="0"/>
              </a:rPr>
              <a:t> </a:t>
            </a:r>
            <a:r>
              <a:rPr lang="sr-Cyrl-CS" sz="2600">
                <a:latin typeface="Garamond" pitchFamily="18" charset="0"/>
              </a:rPr>
              <a:t>претпоставља</a:t>
            </a:r>
            <a:r>
              <a:rPr lang="sr-Latn-CS" sz="2600">
                <a:latin typeface="Garamond" pitchFamily="18" charset="0"/>
              </a:rPr>
              <a:t> </a:t>
            </a:r>
            <a:r>
              <a:rPr lang="sr-Cyrl-CS" sz="2600">
                <a:latin typeface="Garamond" pitchFamily="18" charset="0"/>
              </a:rPr>
              <a:t>да</a:t>
            </a:r>
            <a:r>
              <a:rPr lang="sr-Latn-CS" sz="2600">
                <a:latin typeface="Garamond" pitchFamily="18" charset="0"/>
              </a:rPr>
              <a:t> </a:t>
            </a:r>
            <a:r>
              <a:rPr lang="sr-Cyrl-CS" sz="2600" b="1">
                <a:solidFill>
                  <a:srgbClr val="C00000"/>
                </a:solidFill>
                <a:latin typeface="Garamond" pitchFamily="18" charset="0"/>
              </a:rPr>
              <a:t>нема</a:t>
            </a:r>
            <a:r>
              <a:rPr lang="sr-Latn-CS" sz="2600" b="1">
                <a:solidFill>
                  <a:srgbClr val="C00000"/>
                </a:solidFill>
                <a:latin typeface="Garamond" pitchFamily="18" charset="0"/>
              </a:rPr>
              <a:t> </a:t>
            </a:r>
            <a:r>
              <a:rPr lang="sr-Cyrl-CS" sz="2600" b="1">
                <a:solidFill>
                  <a:srgbClr val="C00000"/>
                </a:solidFill>
                <a:latin typeface="Garamond" pitchFamily="18" charset="0"/>
              </a:rPr>
              <a:t>значајних</a:t>
            </a:r>
            <a:r>
              <a:rPr lang="sr-Latn-CS" sz="2600" b="1">
                <a:solidFill>
                  <a:srgbClr val="C00000"/>
                </a:solidFill>
                <a:latin typeface="Garamond" pitchFamily="18" charset="0"/>
              </a:rPr>
              <a:t> </a:t>
            </a:r>
            <a:r>
              <a:rPr lang="sr-Cyrl-CS" sz="2600" b="1">
                <a:solidFill>
                  <a:srgbClr val="C00000"/>
                </a:solidFill>
                <a:latin typeface="Garamond" pitchFamily="18" charset="0"/>
              </a:rPr>
              <a:t>интеракција</a:t>
            </a:r>
          </a:p>
          <a:p>
            <a:pPr>
              <a:buFontTx/>
              <a:buChar char="-"/>
            </a:pPr>
            <a:r>
              <a:rPr lang="sr-Cyrl-CS" sz="2600" b="1">
                <a:solidFill>
                  <a:srgbClr val="C00000"/>
                </a:solidFill>
                <a:latin typeface="Garamond" pitchFamily="18" charset="0"/>
              </a:rPr>
              <a:t>мање изражени нежељени ефекти</a:t>
            </a:r>
            <a:endParaRPr lang="en-US" sz="2600" b="1">
              <a:solidFill>
                <a:srgbClr val="C00000"/>
              </a:solidFill>
              <a:latin typeface="Garamond" pitchFamily="18" charset="0"/>
            </a:endParaRPr>
          </a:p>
          <a:p>
            <a:pPr>
              <a:buFontTx/>
              <a:buChar char="-"/>
            </a:pPr>
            <a:endParaRPr lang="en-GB" sz="2600">
              <a:latin typeface="Garamond" pitchFamily="18" charset="0"/>
            </a:endParaRPr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362200"/>
            <a:ext cx="3816350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138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/>
          <a:lstStyle/>
          <a:p>
            <a:r>
              <a:rPr lang="sr-Latn-CS" sz="4000" b="1"/>
              <a:t>Здравље</a:t>
            </a:r>
            <a:br>
              <a:rPr lang="sr-Latn-CS" sz="4000"/>
            </a:br>
            <a:r>
              <a:rPr lang="sr-Latn-CS" sz="3200"/>
              <a:t>- једнакост, правичност и саосећање</a:t>
            </a:r>
            <a:endParaRPr lang="en-GB" sz="320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458200" cy="4830763"/>
          </a:xfrm>
        </p:spPr>
        <p:txBody>
          <a:bodyPr/>
          <a:lstStyle/>
          <a:p>
            <a:r>
              <a:rPr lang="sr-Latn-CS" sz="2600"/>
              <a:t>Здравље је повезано са разним кључним друштвеним и </a:t>
            </a:r>
            <a:r>
              <a:rPr lang="sr-Latn-CS" sz="2600" b="1">
                <a:solidFill>
                  <a:srgbClr val="C00000"/>
                </a:solidFill>
              </a:rPr>
              <a:t>политичким питањима</a:t>
            </a:r>
          </a:p>
          <a:p>
            <a:pPr>
              <a:buFont typeface="Arial" charset="0"/>
              <a:buNone/>
            </a:pPr>
            <a:endParaRPr lang="sr-Latn-CS" sz="2600"/>
          </a:p>
          <a:p>
            <a:r>
              <a:rPr lang="sr-Latn-CS" sz="2600"/>
              <a:t>Сиромаштво је фактор ризика за здравље, а нарушено здравље је фактор ризика за сиромаштво</a:t>
            </a:r>
          </a:p>
          <a:p>
            <a:pPr>
              <a:buFont typeface="Arial" charset="0"/>
              <a:buNone/>
            </a:pPr>
            <a:endParaRPr lang="sr-Latn-CS" sz="2600"/>
          </a:p>
          <a:p>
            <a:r>
              <a:rPr lang="sr-Latn-CS" sz="2600"/>
              <a:t>Здравље је повезано са </a:t>
            </a:r>
            <a:r>
              <a:rPr lang="sr-Latn-CS" sz="2600" b="1">
                <a:solidFill>
                  <a:srgbClr val="C00000"/>
                </a:solidFill>
              </a:rPr>
              <a:t>етиком</a:t>
            </a:r>
            <a:r>
              <a:rPr lang="sr-Latn-CS" sz="2600"/>
              <a:t> и не може се свести на </a:t>
            </a:r>
            <a:r>
              <a:rPr lang="sr-Latn-CS" sz="2600" b="1">
                <a:solidFill>
                  <a:srgbClr val="C00000"/>
                </a:solidFill>
              </a:rPr>
              <a:t>производ</a:t>
            </a:r>
          </a:p>
          <a:p>
            <a:pPr>
              <a:buFont typeface="Arial" charset="0"/>
              <a:buNone/>
            </a:pPr>
            <a:endParaRPr lang="sr-Latn-CS" sz="2600"/>
          </a:p>
          <a:p>
            <a:r>
              <a:rPr lang="sr-Latn-CS" sz="2600"/>
              <a:t>Здравље је више од лечења болести и превенције ризика, оно је повезано и са вредностима какве су </a:t>
            </a:r>
            <a:r>
              <a:rPr lang="sr-Latn-CS" sz="2600" b="1">
                <a:solidFill>
                  <a:srgbClr val="C00000"/>
                </a:solidFill>
              </a:rPr>
              <a:t>једнакост</a:t>
            </a:r>
            <a:r>
              <a:rPr lang="sr-Latn-CS" sz="2600"/>
              <a:t> и </a:t>
            </a:r>
            <a:r>
              <a:rPr lang="sr-Latn-CS" sz="2600" b="1">
                <a:solidFill>
                  <a:srgbClr val="C00000"/>
                </a:solidFill>
              </a:rPr>
              <a:t>правичност</a:t>
            </a:r>
            <a:r>
              <a:rPr lang="sr-Latn-CS" sz="2600"/>
              <a:t> или људско </a:t>
            </a:r>
            <a:r>
              <a:rPr lang="sr-Latn-CS" sz="2600" b="1">
                <a:solidFill>
                  <a:srgbClr val="C00000"/>
                </a:solidFill>
              </a:rPr>
              <a:t>саосећање</a:t>
            </a:r>
            <a:endParaRPr lang="en-GB" sz="2600" b="1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Tm="10931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4953000" cy="1143000"/>
          </a:xfrm>
        </p:spPr>
        <p:txBody>
          <a:bodyPr/>
          <a:lstStyle/>
          <a:p>
            <a:r>
              <a:rPr lang="en-US" sz="3200" b="1">
                <a:latin typeface="Garamond" pitchFamily="18" charset="0"/>
              </a:rPr>
              <a:t>Интраназални оланзапин за купирање акутне агитације</a:t>
            </a:r>
            <a:endParaRPr lang="en-GB" sz="3200" b="1">
              <a:latin typeface="Garamond" pitchFamily="18" charset="0"/>
            </a:endParaRPr>
          </a:p>
        </p:txBody>
      </p:sp>
      <p:sp>
        <p:nvSpPr>
          <p:cNvPr id="24579" name="Content Placeholder 2"/>
          <p:cNvSpPr>
            <a:spLocks noGrp="1"/>
          </p:cNvSpPr>
          <p:nvPr>
            <p:ph sz="half" idx="1"/>
          </p:nvPr>
        </p:nvSpPr>
        <p:spPr>
          <a:xfrm>
            <a:off x="76200" y="1600200"/>
            <a:ext cx="5105400" cy="4525963"/>
          </a:xfrm>
        </p:spPr>
        <p:txBody>
          <a:bodyPr/>
          <a:lstStyle/>
          <a:p>
            <a:r>
              <a:rPr lang="en-US" sz="2400">
                <a:latin typeface="Garamond" pitchFamily="18" charset="0"/>
              </a:rPr>
              <a:t>Прашкаста формулација оланзапина </a:t>
            </a:r>
          </a:p>
          <a:p>
            <a:pPr>
              <a:buFont typeface="Arial" charset="0"/>
              <a:buNone/>
            </a:pPr>
            <a:r>
              <a:rPr lang="en-US" sz="2400">
                <a:latin typeface="Garamond" pitchFamily="18" charset="0"/>
              </a:rPr>
              <a:t>	+ технологија прецизног олфакторног разношења </a:t>
            </a:r>
          </a:p>
          <a:p>
            <a:pPr>
              <a:buFont typeface="Arial" charset="0"/>
              <a:buNone/>
            </a:pPr>
            <a:r>
              <a:rPr lang="en-US" sz="2400" b="1">
                <a:solidFill>
                  <a:srgbClr val="C00000"/>
                </a:solidFill>
                <a:latin typeface="Garamond" pitchFamily="18" charset="0"/>
              </a:rPr>
              <a:t>(Precision Olfactory Delivery - POD)</a:t>
            </a:r>
          </a:p>
          <a:p>
            <a:pPr>
              <a:buFont typeface="Arial" charset="0"/>
              <a:buNone/>
            </a:pPr>
            <a:endParaRPr lang="en-US" sz="2400">
              <a:latin typeface="Garamond" pitchFamily="18" charset="0"/>
            </a:endParaRPr>
          </a:p>
          <a:p>
            <a:r>
              <a:rPr lang="en-US" sz="2400">
                <a:latin typeface="Garamond" pitchFamily="18" charset="0"/>
              </a:rPr>
              <a:t>POD преноси оланзапин у горњи назални васкуларизовани простор</a:t>
            </a:r>
          </a:p>
          <a:p>
            <a:r>
              <a:rPr lang="en-US" sz="2400">
                <a:latin typeface="Garamond" pitchFamily="18" charset="0"/>
              </a:rPr>
              <a:t>Бржа апсорпција оланзапина</a:t>
            </a:r>
          </a:p>
          <a:p>
            <a:r>
              <a:rPr lang="en-US" sz="2400">
                <a:latin typeface="Garamond" pitchFamily="18" charset="0"/>
              </a:rPr>
              <a:t>Ефекти на агитацију исти или бољи</a:t>
            </a:r>
          </a:p>
          <a:p>
            <a:r>
              <a:rPr lang="en-US" sz="2400">
                <a:latin typeface="Garamond" pitchFamily="18" charset="0"/>
              </a:rPr>
              <a:t>Нежељени ефекти мање изражени</a:t>
            </a:r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52400"/>
            <a:ext cx="3549650" cy="660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8773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>
                <a:latin typeface="Garamond" pitchFamily="18" charset="0"/>
              </a:rPr>
              <a:t>"Digital drugs"</a:t>
            </a:r>
            <a:br>
              <a:rPr lang="en-US">
                <a:latin typeface="Garamond" pitchFamily="18" charset="0"/>
              </a:rPr>
            </a:br>
            <a:r>
              <a:rPr lang="en-US">
                <a:latin typeface="Garamond" pitchFamily="18" charset="0"/>
              </a:rPr>
              <a:t>- biomedical Big Brother</a:t>
            </a:r>
            <a:endParaRPr lang="sr-Latn-CS">
              <a:latin typeface="Garamond" pitchFamily="18" charset="0"/>
            </a:endParaRPr>
          </a:p>
        </p:txBody>
      </p:sp>
      <p:sp>
        <p:nvSpPr>
          <p:cNvPr id="2560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419600" cy="4602163"/>
          </a:xfrm>
        </p:spPr>
        <p:txBody>
          <a:bodyPr/>
          <a:lstStyle/>
          <a:p>
            <a:r>
              <a:rPr lang="sr-Cyrl-CS" sz="2400">
                <a:latin typeface="Garamond" pitchFamily="18" charset="0"/>
              </a:rPr>
              <a:t>По први пут је </a:t>
            </a:r>
            <a:r>
              <a:rPr lang="en-US" sz="2400">
                <a:latin typeface="Garamond" pitchFamily="18" charset="0"/>
              </a:rPr>
              <a:t>Food and Drug Administration </a:t>
            </a:r>
            <a:r>
              <a:rPr lang="sr-Cyrl-CS" sz="2400">
                <a:latin typeface="Garamond" pitchFamily="18" charset="0"/>
              </a:rPr>
              <a:t>одобрила дигиталну пилулу – лек са уграђеним сензором који може указати доктору да ли је и када пацијент узео прописани лек </a:t>
            </a:r>
            <a:r>
              <a:rPr lang="sr-Cyrl-CS" sz="2400" b="1">
                <a:solidFill>
                  <a:srgbClr val="C00000"/>
                </a:solidFill>
                <a:latin typeface="Garamond" pitchFamily="18" charset="0"/>
              </a:rPr>
              <a:t>(антипсихотик арипипразол)</a:t>
            </a:r>
          </a:p>
          <a:p>
            <a:r>
              <a:rPr lang="sr-Cyrl-CS" sz="2400">
                <a:latin typeface="Garamond" pitchFamily="18" charset="0"/>
              </a:rPr>
              <a:t>Има потенцијал да унапреди јавно здравље, смањи трошкове, али може изазвати и неповерење</a:t>
            </a:r>
          </a:p>
          <a:p>
            <a:r>
              <a:rPr lang="en-US" sz="2400" b="1">
                <a:solidFill>
                  <a:srgbClr val="C00000"/>
                </a:solidFill>
                <a:latin typeface="Garamond" pitchFamily="18" charset="0"/>
              </a:rPr>
              <a:t>smarthphone app – privacy?</a:t>
            </a:r>
            <a:endParaRPr lang="sr-Cyrl-CS" sz="2400" b="1">
              <a:solidFill>
                <a:srgbClr val="C00000"/>
              </a:solidFill>
              <a:latin typeface="Garamond" pitchFamily="18" charset="0"/>
            </a:endParaRPr>
          </a:p>
          <a:p>
            <a:pPr>
              <a:buFont typeface="Arial" charset="0"/>
              <a:buNone/>
            </a:pPr>
            <a:endParaRPr lang="sr-Latn-CS" sz="2400">
              <a:latin typeface="Garamond" pitchFamily="18" charset="0"/>
            </a:endParaRPr>
          </a:p>
        </p:txBody>
      </p:sp>
      <p:pic>
        <p:nvPicPr>
          <p:cNvPr id="25604" name="Picture 2" descr="Related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0" y="2286000"/>
            <a:ext cx="4286250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8249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01762"/>
          </a:xfrm>
        </p:spPr>
        <p:txBody>
          <a:bodyPr/>
          <a:lstStyle/>
          <a:p>
            <a:r>
              <a:rPr lang="sr-Latn-CS" sz="3200"/>
              <a:t>Препоруке </a:t>
            </a:r>
            <a:br>
              <a:rPr lang="sr-Latn-CS" sz="3200"/>
            </a:br>
            <a:r>
              <a:rPr lang="sr-Latn-CS" sz="3200"/>
              <a:t>Светске здравствене организације </a:t>
            </a:r>
            <a:br>
              <a:rPr lang="sr-Latn-CS" sz="3200"/>
            </a:br>
            <a:r>
              <a:rPr lang="en-GB" sz="3200"/>
              <a:t>o</a:t>
            </a:r>
            <a:r>
              <a:rPr lang="sr-Latn-CS" sz="3200"/>
              <a:t> примени психотропних лекова (1)</a:t>
            </a:r>
            <a:endParaRPr lang="en-GB" sz="3200"/>
          </a:p>
        </p:txBody>
      </p:sp>
      <p:sp>
        <p:nvSpPr>
          <p:cNvPr id="26627" name="Content Placeholder 5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endParaRPr lang="en-GB" sz="2600"/>
          </a:p>
          <a:p>
            <a:pPr>
              <a:buFont typeface="Arial" charset="0"/>
              <a:buNone/>
            </a:pPr>
            <a:endParaRPr lang="sr-Latn-CS" sz="2600"/>
          </a:p>
          <a:p>
            <a:r>
              <a:rPr lang="sr-Latn-CS" sz="2600"/>
              <a:t>Потребно је обезбедити да основних психотропних лекова има:</a:t>
            </a:r>
          </a:p>
          <a:p>
            <a:pPr lvl="1"/>
            <a:r>
              <a:rPr lang="sr-Latn-CS" sz="2600"/>
              <a:t>довољно </a:t>
            </a:r>
          </a:p>
          <a:p>
            <a:pPr lvl="1"/>
            <a:r>
              <a:rPr lang="sr-Latn-CS" sz="2600"/>
              <a:t>континуирано </a:t>
            </a:r>
          </a:p>
          <a:p>
            <a:pPr lvl="1"/>
            <a:r>
              <a:rPr lang="sr-Latn-CS" sz="2600"/>
              <a:t>на свим нивоима здравствене заштите</a:t>
            </a:r>
          </a:p>
          <a:p>
            <a:pPr lvl="1">
              <a:buFont typeface="Arial" charset="0"/>
              <a:buNone/>
            </a:pPr>
            <a:endParaRPr lang="sr-Latn-CS" sz="2600"/>
          </a:p>
        </p:txBody>
      </p:sp>
      <p:pic>
        <p:nvPicPr>
          <p:cNvPr id="5" name="~PP2772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37600" y="6451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3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/>
          <a:lstStyle/>
          <a:p>
            <a:r>
              <a:rPr lang="sr-Latn-CS" sz="3200">
                <a:solidFill>
                  <a:srgbClr val="000000"/>
                </a:solidFill>
              </a:rPr>
              <a:t>Препоруке </a:t>
            </a:r>
            <a:br>
              <a:rPr lang="sr-Latn-CS" sz="3200">
                <a:solidFill>
                  <a:srgbClr val="000000"/>
                </a:solidFill>
              </a:rPr>
            </a:br>
            <a:r>
              <a:rPr lang="sr-Latn-CS" sz="3200">
                <a:solidFill>
                  <a:srgbClr val="000000"/>
                </a:solidFill>
              </a:rPr>
              <a:t>Светске здравствене организације </a:t>
            </a:r>
            <a:br>
              <a:rPr lang="sr-Latn-CS" sz="3200">
                <a:solidFill>
                  <a:srgbClr val="000000"/>
                </a:solidFill>
              </a:rPr>
            </a:br>
            <a:r>
              <a:rPr lang="sr-Latn-CS" sz="3200">
                <a:solidFill>
                  <a:srgbClr val="000000"/>
                </a:solidFill>
              </a:rPr>
              <a:t>о примени психотропних лекова </a:t>
            </a:r>
            <a:r>
              <a:rPr lang="sr-Latn-CS" sz="3200"/>
              <a:t>(2)</a:t>
            </a:r>
            <a:endParaRPr lang="en-GB" sz="3200"/>
          </a:p>
        </p:txBody>
      </p:sp>
      <p:sp>
        <p:nvSpPr>
          <p:cNvPr id="27651" name="Content Placeholder 5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/>
          <a:lstStyle/>
          <a:p>
            <a:pPr>
              <a:buFont typeface="Arial" charset="0"/>
              <a:buNone/>
            </a:pPr>
            <a:endParaRPr lang="sr-Latn-CS" sz="2600"/>
          </a:p>
          <a:p>
            <a:r>
              <a:rPr lang="sr-Latn-CS" sz="2600"/>
              <a:t>Ови лекови могу да:</a:t>
            </a:r>
          </a:p>
          <a:p>
            <a:pPr lvl="1"/>
            <a:r>
              <a:rPr lang="sr-Latn-CS" sz="2600"/>
              <a:t>ублаже симптоме</a:t>
            </a:r>
          </a:p>
          <a:p>
            <a:pPr lvl="1"/>
            <a:r>
              <a:rPr lang="sr-Latn-CS" sz="2600"/>
              <a:t>смање инвалидност</a:t>
            </a:r>
          </a:p>
          <a:p>
            <a:pPr lvl="1"/>
            <a:r>
              <a:rPr lang="sr-Latn-CS" sz="2600"/>
              <a:t>промене ток менталних поремећаја (скраћење трајања поремећаја, превенција рецидива, ремисија и </a:t>
            </a:r>
            <a:r>
              <a:rPr lang="sr-Latn-CS" sz="2600" b="1">
                <a:solidFill>
                  <a:srgbClr val="C00000"/>
                </a:solidFill>
              </a:rPr>
              <a:t>опоравак</a:t>
            </a:r>
            <a:r>
              <a:rPr lang="sr-Latn-CS" sz="2600"/>
              <a:t>)</a:t>
            </a:r>
          </a:p>
        </p:txBody>
      </p:sp>
    </p:spTree>
  </p:cSld>
  <p:clrMapOvr>
    <a:masterClrMapping/>
  </p:clrMapOvr>
  <p:transition advTm="7406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96962"/>
          </a:xfrm>
        </p:spPr>
        <p:txBody>
          <a:bodyPr/>
          <a:lstStyle/>
          <a:p>
            <a:r>
              <a:rPr lang="sr-Latn-CS" sz="3200">
                <a:solidFill>
                  <a:srgbClr val="000000"/>
                </a:solidFill>
              </a:rPr>
              <a:t>Препоруке </a:t>
            </a:r>
            <a:br>
              <a:rPr lang="sr-Latn-CS" sz="3200">
                <a:solidFill>
                  <a:srgbClr val="000000"/>
                </a:solidFill>
              </a:rPr>
            </a:br>
            <a:r>
              <a:rPr lang="sr-Latn-CS" sz="3200">
                <a:solidFill>
                  <a:srgbClr val="000000"/>
                </a:solidFill>
              </a:rPr>
              <a:t>Светске здравствене организације </a:t>
            </a:r>
            <a:br>
              <a:rPr lang="sr-Latn-CS" sz="3200">
                <a:solidFill>
                  <a:srgbClr val="000000"/>
                </a:solidFill>
              </a:rPr>
            </a:br>
            <a:r>
              <a:rPr lang="sr-Latn-CS" sz="3200">
                <a:solidFill>
                  <a:srgbClr val="000000"/>
                </a:solidFill>
              </a:rPr>
              <a:t>о примени психотропних лекова </a:t>
            </a:r>
            <a:r>
              <a:rPr lang="sr-Latn-CS" sz="3200"/>
              <a:t>(3)</a:t>
            </a:r>
            <a:endParaRPr lang="en-GB" sz="3200"/>
          </a:p>
        </p:txBody>
      </p:sp>
      <p:sp>
        <p:nvSpPr>
          <p:cNvPr id="28675" name="Content Placeholder 5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endParaRPr lang="sr-Latn-CS" sz="2800"/>
          </a:p>
          <a:p>
            <a:r>
              <a:rPr lang="sr-Latn-CS" sz="2800"/>
              <a:t>Често представљају </a:t>
            </a:r>
            <a:r>
              <a:rPr lang="sr-Latn-CS" sz="2800" b="1">
                <a:solidFill>
                  <a:srgbClr val="C00000"/>
                </a:solidFill>
              </a:rPr>
              <a:t>прву линију </a:t>
            </a:r>
            <a:r>
              <a:rPr lang="sr-Latn-CS" sz="2800"/>
              <a:t>лечења</a:t>
            </a:r>
          </a:p>
          <a:p>
            <a:endParaRPr lang="sr-Latn-CS" sz="2800"/>
          </a:p>
          <a:p>
            <a:r>
              <a:rPr lang="sr-Latn-CS" sz="2800"/>
              <a:t>Посебно важни у ситуацијама када нема могућности за пружање психосоцијалних интервенција нити високоспецијализованих стручњака</a:t>
            </a:r>
            <a:endParaRPr lang="en-GB" sz="2800"/>
          </a:p>
        </p:txBody>
      </p:sp>
    </p:spTree>
  </p:cSld>
  <p:clrMapOvr>
    <a:masterClrMapping/>
  </p:clrMapOvr>
  <p:transition advTm="3171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r>
              <a:rPr lang="sr-Latn-CS" sz="3800"/>
              <a:t>Перспективе за унапређење третмана менталних поремећаја</a:t>
            </a:r>
            <a:endParaRPr lang="en-GB" sz="3800"/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6934200" cy="5059363"/>
          </a:xfrm>
        </p:spPr>
        <p:txBody>
          <a:bodyPr/>
          <a:lstStyle/>
          <a:p>
            <a:r>
              <a:rPr lang="sr-Latn-CS" sz="2400"/>
              <a:t>Напредак у </a:t>
            </a:r>
            <a:r>
              <a:rPr lang="sr-Latn-CS" sz="2400" b="1">
                <a:solidFill>
                  <a:srgbClr val="C00000"/>
                </a:solidFill>
              </a:rPr>
              <a:t>концептуализацији </a:t>
            </a:r>
            <a:r>
              <a:rPr lang="sr-Latn-CS" sz="2400"/>
              <a:t>и сазнањима о менталним поремећајима од првог “таласа” уведених лекова 50-тих година прошлог века</a:t>
            </a:r>
            <a:endParaRPr lang="en-US" sz="2400"/>
          </a:p>
          <a:p>
            <a:pPr>
              <a:buFont typeface="Arial" charset="0"/>
              <a:buNone/>
            </a:pPr>
            <a:endParaRPr lang="sr-Latn-CS" sz="2400"/>
          </a:p>
          <a:p>
            <a:r>
              <a:rPr lang="sr-Latn-CS" sz="2400"/>
              <a:t>Константан благи напредак, али уз даље неопходно </a:t>
            </a:r>
            <a:r>
              <a:rPr lang="sr-Latn-CS" sz="2400" b="1">
                <a:solidFill>
                  <a:srgbClr val="C00000"/>
                </a:solidFill>
              </a:rPr>
              <a:t>побољшање ефикасности</a:t>
            </a:r>
            <a:r>
              <a:rPr lang="sr-Latn-CS" sz="2400"/>
              <a:t> третмана</a:t>
            </a:r>
            <a:endParaRPr lang="en-US" sz="2400"/>
          </a:p>
          <a:p>
            <a:pPr>
              <a:buFont typeface="Arial" charset="0"/>
              <a:buNone/>
            </a:pPr>
            <a:endParaRPr lang="sr-Latn-CS" sz="2400"/>
          </a:p>
          <a:p>
            <a:r>
              <a:rPr lang="sr-Latn-CS" sz="2400"/>
              <a:t>Неопходност адекватних сазнања о </a:t>
            </a:r>
            <a:r>
              <a:rPr lang="sr-Latn-CS" sz="2400" b="1">
                <a:solidFill>
                  <a:srgbClr val="C00000"/>
                </a:solidFill>
              </a:rPr>
              <a:t>оправданости</a:t>
            </a:r>
            <a:r>
              <a:rPr lang="sr-Latn-CS" sz="2400"/>
              <a:t> нових лекова у клиничкој пракси (правовремено увођење, полне разлике...)</a:t>
            </a:r>
            <a:endParaRPr lang="en-US" sz="2400"/>
          </a:p>
          <a:p>
            <a:pPr>
              <a:buFont typeface="Arial" charset="0"/>
              <a:buNone/>
            </a:pPr>
            <a:endParaRPr lang="sr-Latn-CS" sz="2400"/>
          </a:p>
          <a:p>
            <a:r>
              <a:rPr lang="sr-Latn-CS" sz="2400"/>
              <a:t>Секвенционирање </a:t>
            </a:r>
            <a:r>
              <a:rPr lang="sr-Latn-CS" sz="2400" b="1">
                <a:solidFill>
                  <a:srgbClr val="C00000"/>
                </a:solidFill>
              </a:rPr>
              <a:t>хуманог генома </a:t>
            </a:r>
            <a:r>
              <a:rPr lang="sr-Latn-CS" sz="2400"/>
              <a:t>и његов утицај на откриће нових лекова у третману менталних поремећаја</a:t>
            </a:r>
            <a:endParaRPr lang="en-GB" sz="2400"/>
          </a:p>
        </p:txBody>
      </p:sp>
      <p:sp>
        <p:nvSpPr>
          <p:cNvPr id="29700" name="AutoShape 4" descr="Image result for dsm 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9701" name="AutoShape 6" descr="Image result for dsm 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9702" name="AutoShape 8" descr="Image result for dsm 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pic>
        <p:nvPicPr>
          <p:cNvPr id="29703" name="Picture 7" descr="download.jpe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1371600"/>
            <a:ext cx="1524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4" name="Picture 8" descr="download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2138" y="3581400"/>
            <a:ext cx="2201862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5" name="Picture 9" descr="maxresdefaul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4906963"/>
            <a:ext cx="2438400" cy="195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9363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/>
          <a:lstStyle/>
          <a:p>
            <a:r>
              <a:rPr lang="sr-Latn-CS"/>
              <a:t>Референце:</a:t>
            </a:r>
            <a:endParaRPr lang="en-GB"/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763000" cy="5135563"/>
          </a:xfrm>
        </p:spPr>
        <p:txBody>
          <a:bodyPr/>
          <a:lstStyle/>
          <a:p>
            <a:r>
              <a:rPr lang="en-GB" sz="2000"/>
              <a:t>DiMasi JA, Grabowski HG, Hansen RW. Innovation in the pharmaceutical industry: New estimates of R&amp;D costs. </a:t>
            </a:r>
            <a:r>
              <a:rPr lang="en-GB" sz="2000" i="1"/>
              <a:t>J Health Econ</a:t>
            </a:r>
            <a:r>
              <a:rPr lang="en-GB" sz="2000"/>
              <a:t>. 2016;</a:t>
            </a:r>
            <a:r>
              <a:rPr lang="en-US" sz="2000"/>
              <a:t> </a:t>
            </a:r>
            <a:r>
              <a:rPr lang="en-GB" sz="2000"/>
              <a:t>47:</a:t>
            </a:r>
            <a:r>
              <a:rPr lang="en-US" sz="2000"/>
              <a:t> </a:t>
            </a:r>
            <a:r>
              <a:rPr lang="en-GB" sz="2000"/>
              <a:t>20-33. </a:t>
            </a:r>
            <a:endParaRPr lang="en-US" sz="2000"/>
          </a:p>
          <a:p>
            <a:r>
              <a:rPr lang="en-GB" sz="2000"/>
              <a:t>Shen WW.  A history of antipsychotic drug development. Compr Psychiatry. 1999; 40(6): 407-14.</a:t>
            </a:r>
          </a:p>
          <a:p>
            <a:r>
              <a:rPr lang="sr-Latn-CS" sz="2000"/>
              <a:t>Svetska zdravstvena organizacija „Izveštaj o svetskom zdravlju 2001. Mentalno zdravlje: novo razumevanje, nova nada“</a:t>
            </a:r>
            <a:r>
              <a:rPr lang="en-GB" sz="2000"/>
              <a:t>,</a:t>
            </a:r>
            <a:r>
              <a:rPr lang="sr-Latn-CS" sz="2000"/>
              <a:t> Institut za mentalno zdravlje, Beograd, 2003.</a:t>
            </a:r>
            <a:endParaRPr lang="en-GB" sz="2000"/>
          </a:p>
          <a:p>
            <a:r>
              <a:rPr lang="vi-VN" sz="2000"/>
              <a:t>National Center for Health Statistics. Health, United States, 2010: With Special Feature on Death and Dying. Hyattsville, Maryland. 2011.</a:t>
            </a:r>
            <a:endParaRPr lang="en-GB" sz="2000"/>
          </a:p>
          <a:p>
            <a:r>
              <a:rPr lang="en-GB" sz="2000"/>
              <a:t>Millan MJ, Goodwin GM, Meyer-Lindenberg A, Ove Ögren S. Learning from the past and looking to the future: Emerging perspectives for improving the treatment of psychiatric disorders. Eur Neuropsychopharmacol. 2015; 25(5): 599-656. </a:t>
            </a:r>
          </a:p>
          <a:p>
            <a:r>
              <a:rPr lang="en-GB" sz="2000"/>
              <a:t>Sartorius N. Staze i putevi medicine, Institut za mentalno zdravlje, Beograd, 2016. </a:t>
            </a:r>
          </a:p>
          <a:p>
            <a:endParaRPr lang="en-GB" sz="2000"/>
          </a:p>
          <a:p>
            <a:endParaRPr lang="en-GB" sz="2000"/>
          </a:p>
          <a:p>
            <a:endParaRPr lang="en-GB" sz="2000"/>
          </a:p>
          <a:p>
            <a:endParaRPr lang="en-GB" sz="2000"/>
          </a:p>
        </p:txBody>
      </p:sp>
    </p:spTree>
  </p:cSld>
  <p:clrMapOvr>
    <a:masterClrMapping/>
  </p:clrMapOvr>
  <p:transition advTm="834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Приступи дизајну лекова </a:t>
            </a:r>
            <a:br>
              <a:rPr lang="en-US" sz="4000" b="1"/>
            </a:br>
            <a:r>
              <a:rPr lang="en-US" sz="4000" b="1"/>
              <a:t>из визуре психијатра:</a:t>
            </a:r>
            <a:endParaRPr lang="en-GB" sz="4000" b="1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800"/>
          </a:p>
          <a:p>
            <a:r>
              <a:rPr lang="en-US" sz="2800"/>
              <a:t>Етички избор терапије у психијатрији</a:t>
            </a:r>
          </a:p>
          <a:p>
            <a:pPr>
              <a:buFont typeface="Arial" charset="0"/>
              <a:buNone/>
            </a:pPr>
            <a:endParaRPr lang="en-US" sz="2800"/>
          </a:p>
          <a:p>
            <a:r>
              <a:rPr lang="en-US" sz="2800"/>
              <a:t>Иновативност у фармацеутској индустрији</a:t>
            </a:r>
          </a:p>
          <a:p>
            <a:r>
              <a:rPr lang="en-US" sz="2800"/>
              <a:t>Пример историјата развоја антипсихотика</a:t>
            </a:r>
          </a:p>
          <a:p>
            <a:r>
              <a:rPr lang="en-US" sz="2800"/>
              <a:t>Савремене формулације психофармака</a:t>
            </a:r>
          </a:p>
          <a:p>
            <a:pPr>
              <a:buFont typeface="Arial" charset="0"/>
              <a:buNone/>
            </a:pPr>
            <a:endParaRPr lang="en-US" sz="2800"/>
          </a:p>
          <a:p>
            <a:r>
              <a:rPr lang="en-US" sz="2800"/>
              <a:t>Потенцијали за унапређење третмана менталних поремећаја</a:t>
            </a:r>
            <a:endParaRPr lang="en-GB" sz="2800"/>
          </a:p>
        </p:txBody>
      </p:sp>
    </p:spTree>
  </p:cSld>
  <p:clrMapOvr>
    <a:masterClrMapping/>
  </p:clrMapOvr>
  <p:transition advTm="5784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800" b="1"/>
              <a:t>Етички избор терапије</a:t>
            </a:r>
            <a:br>
              <a:rPr lang="sr-Latn-CS" sz="3800"/>
            </a:br>
            <a:r>
              <a:rPr lang="sr-Latn-CS" sz="3800"/>
              <a:t>- разлике између ефикасности два лека</a:t>
            </a:r>
            <a:endParaRPr lang="en-GB" sz="380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CS" sz="2800"/>
          </a:p>
          <a:p>
            <a:endParaRPr lang="sr-Latn-CS" sz="2800"/>
          </a:p>
          <a:p>
            <a:r>
              <a:rPr lang="sr-Latn-CS" sz="2800"/>
              <a:t>Понекад је тешко доказати да постоји разлика у </a:t>
            </a:r>
            <a:r>
              <a:rPr lang="sr-Latn-CS" sz="2800" b="1">
                <a:solidFill>
                  <a:srgbClr val="C00000"/>
                </a:solidFill>
              </a:rPr>
              <a:t>ефикасности</a:t>
            </a:r>
            <a:r>
              <a:rPr lang="sr-Latn-CS" sz="2800"/>
              <a:t> између дејстава два лека </a:t>
            </a:r>
          </a:p>
          <a:p>
            <a:endParaRPr lang="sr-Latn-CS" sz="2800"/>
          </a:p>
          <a:p>
            <a:r>
              <a:rPr lang="sr-Latn-CS" sz="2800"/>
              <a:t>Надјача често притисак да се прописује </a:t>
            </a:r>
            <a:r>
              <a:rPr lang="sr-Latn-CS" sz="2800" b="1">
                <a:solidFill>
                  <a:srgbClr val="C00000"/>
                </a:solidFill>
              </a:rPr>
              <a:t>јефтинији</a:t>
            </a:r>
            <a:r>
              <a:rPr lang="sr-Latn-CS" sz="2800"/>
              <a:t> лек</a:t>
            </a:r>
          </a:p>
        </p:txBody>
      </p:sp>
    </p:spTree>
  </p:cSld>
  <p:clrMapOvr>
    <a:masterClrMapping/>
  </p:clrMapOvr>
  <p:transition advTm="4275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800" b="1"/>
              <a:t>Етички избор терапије</a:t>
            </a:r>
            <a:br>
              <a:rPr lang="sr-Latn-CS" sz="3800"/>
            </a:br>
            <a:r>
              <a:rPr lang="sr-Latn-CS" sz="3800"/>
              <a:t>- различити нежељени ефекти лекова </a:t>
            </a:r>
            <a:endParaRPr lang="en-GB" sz="380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CS" sz="2800"/>
          </a:p>
          <a:p>
            <a:r>
              <a:rPr lang="sr-Latn-CS" sz="2800"/>
              <a:t>Када се конкурентни лекови не разликују у ефикасности, онда јача притисак да се користи много јефтинији лек, иако </a:t>
            </a:r>
            <a:r>
              <a:rPr lang="sr-Latn-CS" sz="2800" b="1">
                <a:solidFill>
                  <a:srgbClr val="C00000"/>
                </a:solidFill>
              </a:rPr>
              <a:t>споредни ефекти </a:t>
            </a:r>
            <a:r>
              <a:rPr lang="sr-Latn-CS" sz="2800"/>
              <a:t>могу бити веома ометајући и нарушавају </a:t>
            </a:r>
            <a:r>
              <a:rPr lang="sr-Latn-CS" sz="2800" b="1">
                <a:solidFill>
                  <a:srgbClr val="C00000"/>
                </a:solidFill>
              </a:rPr>
              <a:t>комплијансу</a:t>
            </a:r>
          </a:p>
          <a:p>
            <a:pPr>
              <a:buFont typeface="Arial" charset="0"/>
              <a:buNone/>
            </a:pPr>
            <a:endParaRPr lang="sr-Latn-CS" sz="2800"/>
          </a:p>
          <a:p>
            <a:r>
              <a:rPr lang="sr-Latn-CS" sz="2800"/>
              <a:t>Третман оваквим леком може направити пацијенту “ожиљак”, који је неупоредиво опаснији и штетнији него ожиљак на грудима особе подвргнуте хируршкој интервенцији на срцу</a:t>
            </a:r>
          </a:p>
          <a:p>
            <a:endParaRPr lang="en-GB" sz="2800"/>
          </a:p>
        </p:txBody>
      </p:sp>
    </p:spTree>
  </p:cSld>
  <p:clrMapOvr>
    <a:masterClrMapping/>
  </p:clrMapOvr>
  <p:transition advTm="7429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800" b="1"/>
              <a:t>Етички избор терапије </a:t>
            </a:r>
            <a:br>
              <a:rPr lang="sr-Latn-CS" sz="3800"/>
            </a:br>
            <a:r>
              <a:rPr lang="sr-Latn-CS" sz="3200"/>
              <a:t>- третман особа са менталним поремећајима</a:t>
            </a:r>
            <a:endParaRPr lang="en-GB" sz="320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CS" sz="2800"/>
          </a:p>
          <a:p>
            <a:r>
              <a:rPr lang="sr-Latn-CS" sz="2800"/>
              <a:t>Лекови за лечење особа са менталним поремећајима често се сматрају </a:t>
            </a:r>
            <a:r>
              <a:rPr lang="sr-Latn-CS" sz="2800" b="1">
                <a:solidFill>
                  <a:srgbClr val="C00000"/>
                </a:solidFill>
              </a:rPr>
              <a:t>превише скупим</a:t>
            </a:r>
          </a:p>
          <a:p>
            <a:pPr>
              <a:buFont typeface="Arial" charset="0"/>
              <a:buNone/>
            </a:pPr>
            <a:endParaRPr lang="sr-Latn-CS" sz="2800"/>
          </a:p>
          <a:p>
            <a:r>
              <a:rPr lang="sr-Latn-CS" sz="2800"/>
              <a:t>Притисак да се пропише </a:t>
            </a:r>
            <a:r>
              <a:rPr lang="sr-Latn-CS" sz="2800" b="1">
                <a:solidFill>
                  <a:srgbClr val="C00000"/>
                </a:solidFill>
              </a:rPr>
              <a:t>најјефтинији</a:t>
            </a:r>
            <a:r>
              <a:rPr lang="sr-Latn-CS" sz="2800"/>
              <a:t> лек особама са менталним поремећајима је много јачи од притиска да се бирају јефтинији видови лечења за друге болести</a:t>
            </a:r>
            <a:endParaRPr lang="en-GB" sz="2800"/>
          </a:p>
        </p:txBody>
      </p:sp>
    </p:spTree>
  </p:cSld>
  <p:clrMapOvr>
    <a:masterClrMapping/>
  </p:clrMapOvr>
  <p:transition advTm="4619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b="1"/>
              <a:t>Етички избор терапије</a:t>
            </a:r>
            <a:br>
              <a:rPr lang="sr-Latn-CS"/>
            </a:br>
            <a:r>
              <a:rPr lang="sr-Latn-CS" sz="4000"/>
              <a:t>- “права” цена психотропних лекова</a:t>
            </a:r>
            <a:endParaRPr lang="en-GB" sz="400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CS" sz="2600"/>
          </a:p>
          <a:p>
            <a:r>
              <a:rPr lang="sr-Latn-CS" sz="2600"/>
              <a:t>Често су чак и најскупљи међу лековима за третман менталних поремећаја јефтинији од лекова који се користе за лечење соматских болести</a:t>
            </a:r>
          </a:p>
          <a:p>
            <a:pPr>
              <a:buFont typeface="Arial" charset="0"/>
              <a:buNone/>
            </a:pPr>
            <a:endParaRPr lang="sr-Latn-CS" sz="2600"/>
          </a:p>
          <a:p>
            <a:r>
              <a:rPr lang="sr-Latn-CS" sz="2600"/>
              <a:t>Аргумент да ће неки од менталних поремећаја захтевати дугорочну примену лекова није убедљив – постоји много соматских болести које захтевају </a:t>
            </a:r>
            <a:r>
              <a:rPr lang="sr-Latn-CS" sz="2600" b="1">
                <a:solidFill>
                  <a:srgbClr val="C00000"/>
                </a:solidFill>
              </a:rPr>
              <a:t>дугорочно или доживотно лечење</a:t>
            </a:r>
            <a:endParaRPr lang="en-GB" sz="2600" b="1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Tm="7139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b="1"/>
              <a:t>Етички избор терапије</a:t>
            </a:r>
            <a:br>
              <a:rPr lang="sr-Latn-CS"/>
            </a:br>
            <a:r>
              <a:rPr lang="sr-Latn-CS" sz="4000"/>
              <a:t>- “права” цена психотропних лекова</a:t>
            </a:r>
            <a:endParaRPr lang="en-GB" sz="400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CS" sz="2600"/>
          </a:p>
          <a:p>
            <a:r>
              <a:rPr lang="sr-Latn-CS" sz="2600"/>
              <a:t>Често су чак и најскупљи међу лековима за третман менталних поремећаја јефтинији од лекова који се користе за лечење соматских болести</a:t>
            </a:r>
          </a:p>
          <a:p>
            <a:pPr>
              <a:buFont typeface="Arial" charset="0"/>
              <a:buNone/>
            </a:pPr>
            <a:endParaRPr lang="sr-Latn-CS" sz="2600"/>
          </a:p>
          <a:p>
            <a:r>
              <a:rPr lang="sr-Latn-CS" sz="2600"/>
              <a:t>Аргумент да ће неки од менталних поремећаја захтевати дугорочну примену лекова није убедљив – постоји много соматских болести које захтевају </a:t>
            </a:r>
            <a:r>
              <a:rPr lang="sr-Latn-CS" sz="2600" b="1">
                <a:solidFill>
                  <a:srgbClr val="C00000"/>
                </a:solidFill>
              </a:rPr>
              <a:t>дугорочно или доживотно лечење</a:t>
            </a:r>
            <a:endParaRPr lang="en-GB" sz="2600" b="1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Tm="229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sr-Latn-CS" sz="3800" b="1"/>
              <a:t>Етички избор терапије</a:t>
            </a:r>
            <a:br>
              <a:rPr lang="sr-Latn-CS" sz="3200"/>
            </a:br>
            <a:r>
              <a:rPr lang="sr-Latn-CS" sz="3200"/>
              <a:t>- добробит особа са менталним поремећајима</a:t>
            </a:r>
            <a:endParaRPr lang="en-GB" sz="320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305800" cy="4678363"/>
          </a:xfrm>
        </p:spPr>
        <p:txBody>
          <a:bodyPr/>
          <a:lstStyle/>
          <a:p>
            <a:r>
              <a:rPr lang="sr-Latn-CS" sz="2600"/>
              <a:t>Живот и благостање људи са менталним поремећајима се не сматрају достојним и важним</a:t>
            </a:r>
          </a:p>
          <a:p>
            <a:pPr>
              <a:buFont typeface="Arial" charset="0"/>
              <a:buNone/>
            </a:pPr>
            <a:endParaRPr lang="sr-Latn-CS" sz="2600"/>
          </a:p>
          <a:p>
            <a:r>
              <a:rPr lang="sr-Latn-CS" sz="2600"/>
              <a:t>Многе ствари су превише скупе за оне који су презрени или се сматрају бескорисним и опасним</a:t>
            </a:r>
          </a:p>
          <a:p>
            <a:pPr>
              <a:buFont typeface="Arial" charset="0"/>
              <a:buNone/>
            </a:pPr>
            <a:endParaRPr lang="sr-Latn-CS" sz="2600"/>
          </a:p>
          <a:p>
            <a:r>
              <a:rPr lang="sr-Latn-CS" sz="2600"/>
              <a:t>У Трећем свету су од земаља развијеног света преузете предрасуде о људима са менталним поремећајима и оцена да су они мање вредни </a:t>
            </a:r>
          </a:p>
          <a:p>
            <a:pPr>
              <a:buFont typeface="Arial" charset="0"/>
              <a:buNone/>
            </a:pPr>
            <a:endParaRPr lang="sr-Latn-CS" sz="2600"/>
          </a:p>
          <a:p>
            <a:pPr>
              <a:buFont typeface="Arial" charset="0"/>
              <a:buNone/>
            </a:pPr>
            <a:r>
              <a:rPr lang="sr-Latn-CS" sz="2600" b="1">
                <a:solidFill>
                  <a:srgbClr val="C00000"/>
                </a:solidFill>
              </a:rPr>
              <a:t>– стигматизација ментално оболелих и њихових породица</a:t>
            </a:r>
            <a:endParaRPr lang="en-GB" sz="2600" b="1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Tm="64860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8|1.8|6.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ustom 1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4941</TotalTime>
  <Words>1354</Words>
  <Application>Microsoft Macintosh PowerPoint</Application>
  <PresentationFormat>On-screen Show (4:3)</PresentationFormat>
  <Paragraphs>208</Paragraphs>
  <Slides>26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Calibri</vt:lpstr>
      <vt:lpstr>Century Gothic</vt:lpstr>
      <vt:lpstr>Garamond</vt:lpstr>
      <vt:lpstr>Wingdings</vt:lpstr>
      <vt:lpstr>Office Theme</vt:lpstr>
      <vt:lpstr>1_Office Theme</vt:lpstr>
      <vt:lpstr>Историјат развоја лекова  Различити приступи у дизајну лекова  Нове терапијске могућности</vt:lpstr>
      <vt:lpstr>Здравље - једнакост, правичност и саосећање</vt:lpstr>
      <vt:lpstr>Приступи дизајну лекова  из визуре психијатра:</vt:lpstr>
      <vt:lpstr>Етички избор терапије - разлике између ефикасности два лека</vt:lpstr>
      <vt:lpstr>Етички избор терапије - различити нежељени ефекти лекова </vt:lpstr>
      <vt:lpstr>Етички избор терапије  - третман особа са менталним поремећајима</vt:lpstr>
      <vt:lpstr>Етички избор терапије - “права” цена психотропних лекова</vt:lpstr>
      <vt:lpstr>Етички избор терапије - “права” цена психотропних лекова</vt:lpstr>
      <vt:lpstr>Етички избор терапије - добробит особа са менталним поремећајима</vt:lpstr>
      <vt:lpstr>Етички избор терапије - увођење нових лекова у клиничку праксу</vt:lpstr>
      <vt:lpstr>Иновативност у фармацеутској индустрији</vt:lpstr>
      <vt:lpstr>    Трошак развоја новог лека</vt:lpstr>
      <vt:lpstr>Концепт савременог лечења</vt:lpstr>
      <vt:lpstr>PowerPoint Presentation</vt:lpstr>
      <vt:lpstr>Историјат развоја антипсихотика</vt:lpstr>
      <vt:lpstr>Перорална примена  раствора рисперидона</vt:lpstr>
      <vt:lpstr>палиперидон OROS® формулација</vt:lpstr>
      <vt:lpstr>PowerPoint Presentation</vt:lpstr>
      <vt:lpstr>PowerPoint Presentation</vt:lpstr>
      <vt:lpstr>Интраназални оланзапин за купирање акутне агитације</vt:lpstr>
      <vt:lpstr>"Digital drugs" - biomedical Big Brother</vt:lpstr>
      <vt:lpstr>Препоруке  Светске здравствене организације  o примени психотропних лекова (1)</vt:lpstr>
      <vt:lpstr>Препоруке  Светске здравствене организације  о примени психотропних лекова (2)</vt:lpstr>
      <vt:lpstr>Препоруке  Светске здравствене организације  о примени психотропних лекова (3)</vt:lpstr>
      <vt:lpstr>Перспективе за унапређење третмана менталних поремећаја</vt:lpstr>
      <vt:lpstr>Референце: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Прва психоза</dc:title>
  <dc:creator>User</dc:creator>
  <cp:lastModifiedBy>Milica Borovcanin</cp:lastModifiedBy>
  <cp:revision>43</cp:revision>
  <dcterms:created xsi:type="dcterms:W3CDTF">2014-09-28T15:24:03Z</dcterms:created>
  <dcterms:modified xsi:type="dcterms:W3CDTF">2022-09-26T09:15:56Z</dcterms:modified>
</cp:coreProperties>
</file>